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2" r:id="rId56"/>
    <p:sldId id="313" r:id="rId57"/>
    <p:sldId id="311" r:id="rId58"/>
    <p:sldId id="314" r:id="rId59"/>
    <p:sldId id="315" r:id="rId60"/>
    <p:sldId id="316" r:id="rId61"/>
    <p:sldId id="318" r:id="rId62"/>
    <p:sldId id="319" r:id="rId63"/>
    <p:sldId id="317" r:id="rId64"/>
    <p:sldId id="320" r:id="rId65"/>
    <p:sldId id="321" r:id="rId66"/>
    <p:sldId id="322" r:id="rId67"/>
    <p:sldId id="323" r:id="rId68"/>
    <p:sldId id="324" r:id="rId69"/>
    <p:sldId id="325" r:id="rId70"/>
    <p:sldId id="326"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278"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8" d="100"/>
          <a:sy n="68" d="100"/>
        </p:scale>
        <p:origin x="60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4AFC-0D5E-4B4E-B5E2-0977D76C11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F7177E3-554B-45F0-B039-FD190385E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FBFCD8A-83A5-4EC7-961F-0F7926D6C05F}"/>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5" name="Footer Placeholder 4">
            <a:extLst>
              <a:ext uri="{FF2B5EF4-FFF2-40B4-BE49-F238E27FC236}">
                <a16:creationId xmlns:a16="http://schemas.microsoft.com/office/drawing/2014/main" id="{7FF85E19-C67F-4F18-A274-844FF8F1CA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6E6B8D-66C8-403A-8B7E-65FB5A4802E9}"/>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2176303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BC23-61E3-4C69-B77E-2A738C6384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F4739C-6292-4D11-92F2-A08F6D98C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1E6A63-6826-492A-B4E6-A3964EBDFFAC}"/>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5" name="Footer Placeholder 4">
            <a:extLst>
              <a:ext uri="{FF2B5EF4-FFF2-40B4-BE49-F238E27FC236}">
                <a16:creationId xmlns:a16="http://schemas.microsoft.com/office/drawing/2014/main" id="{92C70F66-E1F0-4215-AC41-8458742AB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5EC28F-9770-48C0-A3D3-F9A1585E39B2}"/>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2547293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83AA76-903A-4E3C-A9A4-4E29DD4BEB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26AC55-9C30-4CFD-B9AB-FF9DC58F33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C1C4D1-4B79-48BE-8DC1-FE5799A704EA}"/>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5" name="Footer Placeholder 4">
            <a:extLst>
              <a:ext uri="{FF2B5EF4-FFF2-40B4-BE49-F238E27FC236}">
                <a16:creationId xmlns:a16="http://schemas.microsoft.com/office/drawing/2014/main" id="{95F01BEF-D022-4DAB-99E6-B8A569DCD4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536E11-7F5C-4AC9-A543-811A74B4BDCD}"/>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2045582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1DB7-ACB6-4249-8613-B35CF10208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40C5A3-5BAC-4E9B-82FA-6BF8BEAF8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15486A-7E92-4F29-B653-E91513EBE54E}"/>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5" name="Footer Placeholder 4">
            <a:extLst>
              <a:ext uri="{FF2B5EF4-FFF2-40B4-BE49-F238E27FC236}">
                <a16:creationId xmlns:a16="http://schemas.microsoft.com/office/drawing/2014/main" id="{4058E684-3575-47BE-873A-7020FC6BB3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BF431A-F93C-4A55-903A-CA7E964D0325}"/>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83068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0883-D580-4007-B3C9-924F00327D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6D2EF4-B5E4-4608-AFD2-B662529DA3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A22AAF-5D29-42BE-A7BA-804DAEFFA742}"/>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5" name="Footer Placeholder 4">
            <a:extLst>
              <a:ext uri="{FF2B5EF4-FFF2-40B4-BE49-F238E27FC236}">
                <a16:creationId xmlns:a16="http://schemas.microsoft.com/office/drawing/2014/main" id="{96F0380F-278F-4F40-B99D-8B749FE197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6E0A00-01D9-4789-90A7-E4FED807E53B}"/>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55511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D341-F3AA-43AD-A728-0E4E8550E8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7A34BD-347D-4306-A00A-A390449213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2C2D01-9161-41D9-8E4C-025BCB4EFA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B60F703-8600-41E7-9B47-7A164B41FE6C}"/>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6" name="Footer Placeholder 5">
            <a:extLst>
              <a:ext uri="{FF2B5EF4-FFF2-40B4-BE49-F238E27FC236}">
                <a16:creationId xmlns:a16="http://schemas.microsoft.com/office/drawing/2014/main" id="{BCC37D05-B8FD-4C9E-8E79-DC2082658F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C4ACA3-68C9-4FF4-A43B-73CEF8242F10}"/>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375306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184E-D688-4B67-8212-996F756E39B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F74388-1186-476A-A935-D7DF83967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4070BD-BD36-484B-9566-82461D686B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F4732E6-7109-468E-9B2E-04EAC86F2D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0070DC-D0CB-4357-B591-979C02002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B90BBC-746B-492F-BE75-1896B220BEAE}"/>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8" name="Footer Placeholder 7">
            <a:extLst>
              <a:ext uri="{FF2B5EF4-FFF2-40B4-BE49-F238E27FC236}">
                <a16:creationId xmlns:a16="http://schemas.microsoft.com/office/drawing/2014/main" id="{E1170ACA-198A-44A9-986C-AB9A5C551CD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1257CA3-0DA1-488A-A5BC-22EFD76CDC7B}"/>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195632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F6AD1-24AF-44C5-87B8-1433A593BC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6195C7-F924-404A-AC77-4D6E6AF358B8}"/>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4" name="Footer Placeholder 3">
            <a:extLst>
              <a:ext uri="{FF2B5EF4-FFF2-40B4-BE49-F238E27FC236}">
                <a16:creationId xmlns:a16="http://schemas.microsoft.com/office/drawing/2014/main" id="{9BDA7238-26A3-4FA9-8B8A-F153EA1896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CEB98D-4F2B-42F0-BA4B-5F5A4447AAFC}"/>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258233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303422-43ED-4AA8-9AE9-EAC11FA3AF6B}"/>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3" name="Footer Placeholder 2">
            <a:extLst>
              <a:ext uri="{FF2B5EF4-FFF2-40B4-BE49-F238E27FC236}">
                <a16:creationId xmlns:a16="http://schemas.microsoft.com/office/drawing/2014/main" id="{9F6D7A32-1E83-4541-A445-CD01154D3E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F8E1CC-DFEB-496D-8F8D-81D686299345}"/>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3319214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2554C-B4A6-4C7F-8C0F-1B4522913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80C333-CFF6-4E7C-B33D-3123172BC2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DD9C9B-34D7-4C43-9E05-B7D4455FB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E48C0-1422-4033-9240-B17B68648424}"/>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6" name="Footer Placeholder 5">
            <a:extLst>
              <a:ext uri="{FF2B5EF4-FFF2-40B4-BE49-F238E27FC236}">
                <a16:creationId xmlns:a16="http://schemas.microsoft.com/office/drawing/2014/main" id="{AC43E9E5-24A4-4C8B-A5A3-23AED8E9B1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9134CE-5415-4D69-A24D-B90F7EC58B76}"/>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3674871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19C9-4733-4528-8C86-4AD4984BD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D39316-FC2A-4CC9-B980-25CF39B1F3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D0CA9F8-D45C-4538-94AF-B64A88261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8D570D-18E2-4125-95AA-9A4B2313FCF2}"/>
              </a:ext>
            </a:extLst>
          </p:cNvPr>
          <p:cNvSpPr>
            <a:spLocks noGrp="1"/>
          </p:cNvSpPr>
          <p:nvPr>
            <p:ph type="dt" sz="half" idx="10"/>
          </p:nvPr>
        </p:nvSpPr>
        <p:spPr/>
        <p:txBody>
          <a:bodyPr/>
          <a:lstStyle/>
          <a:p>
            <a:fld id="{7BAFDCF4-D1C2-4E77-84F4-2101B7278CC3}" type="datetimeFigureOut">
              <a:rPr lang="en-IN" smtClean="0"/>
              <a:t>20-06-2021</a:t>
            </a:fld>
            <a:endParaRPr lang="en-IN"/>
          </a:p>
        </p:txBody>
      </p:sp>
      <p:sp>
        <p:nvSpPr>
          <p:cNvPr id="6" name="Footer Placeholder 5">
            <a:extLst>
              <a:ext uri="{FF2B5EF4-FFF2-40B4-BE49-F238E27FC236}">
                <a16:creationId xmlns:a16="http://schemas.microsoft.com/office/drawing/2014/main" id="{A09D59A3-61F0-4AAE-B7F1-299A630268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3804C6-EF54-44D1-87E1-FA5964834B23}"/>
              </a:ext>
            </a:extLst>
          </p:cNvPr>
          <p:cNvSpPr>
            <a:spLocks noGrp="1"/>
          </p:cNvSpPr>
          <p:nvPr>
            <p:ph type="sldNum" sz="quarter" idx="12"/>
          </p:nvPr>
        </p:nvSpPr>
        <p:spPr/>
        <p:txBody>
          <a:bodyPr/>
          <a:lstStyle/>
          <a:p>
            <a:fld id="{B9524E48-33CE-4718-97FD-2EDF51684224}" type="slidenum">
              <a:rPr lang="en-IN" smtClean="0"/>
              <a:t>‹#›</a:t>
            </a:fld>
            <a:endParaRPr lang="en-IN"/>
          </a:p>
        </p:txBody>
      </p:sp>
    </p:spTree>
    <p:extLst>
      <p:ext uri="{BB962C8B-B14F-4D97-AF65-F5344CB8AC3E}">
        <p14:creationId xmlns:p14="http://schemas.microsoft.com/office/powerpoint/2010/main" val="883637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F55C26-E94E-4703-BFB4-8E92E2DE2E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685FB2-148E-4982-9D54-C905E9DEB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1F5DAE-4915-43DB-BFAE-03637DDD2B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DCF4-D1C2-4E77-84F4-2101B7278CC3}" type="datetimeFigureOut">
              <a:rPr lang="en-IN" smtClean="0"/>
              <a:t>20-06-2021</a:t>
            </a:fld>
            <a:endParaRPr lang="en-IN"/>
          </a:p>
        </p:txBody>
      </p:sp>
      <p:sp>
        <p:nvSpPr>
          <p:cNvPr id="5" name="Footer Placeholder 4">
            <a:extLst>
              <a:ext uri="{FF2B5EF4-FFF2-40B4-BE49-F238E27FC236}">
                <a16:creationId xmlns:a16="http://schemas.microsoft.com/office/drawing/2014/main" id="{3DFED86D-F350-407E-9AC7-D192CE1785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6F37ED-7470-46E8-8EB4-C897E13B9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524E48-33CE-4718-97FD-2EDF51684224}" type="slidenum">
              <a:rPr lang="en-IN" smtClean="0"/>
              <a:t>‹#›</a:t>
            </a:fld>
            <a:endParaRPr lang="en-IN"/>
          </a:p>
        </p:txBody>
      </p:sp>
    </p:spTree>
    <p:extLst>
      <p:ext uri="{BB962C8B-B14F-4D97-AF65-F5344CB8AC3E}">
        <p14:creationId xmlns:p14="http://schemas.microsoft.com/office/powerpoint/2010/main" val="1205986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lifewire.com/database-consistency-definition-1019249"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lifewire.com/isolation-definition-1019173"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B523D4-5D49-40A9-8B5A-5A4A29E2E6A3}"/>
              </a:ext>
            </a:extLst>
          </p:cNvPr>
          <p:cNvSpPr>
            <a:spLocks noGrp="1"/>
          </p:cNvSpPr>
          <p:nvPr>
            <p:ph type="title"/>
          </p:nvPr>
        </p:nvSpPr>
        <p:spPr>
          <a:xfrm>
            <a:off x="838200" y="1856934"/>
            <a:ext cx="10515600" cy="1871003"/>
          </a:xfrm>
        </p:spPr>
        <p:txBody>
          <a:bodyPr>
            <a:normAutofit/>
          </a:bodyPr>
          <a:lstStyle/>
          <a:p>
            <a:r>
              <a:rPr lang="en-IN" b="0" i="0" dirty="0">
                <a:solidFill>
                  <a:srgbClr val="3B3835"/>
                </a:solidFill>
                <a:effectLst/>
                <a:latin typeface="Helvetica Neue"/>
              </a:rPr>
              <a:t>Relational Database Management System </a:t>
            </a:r>
            <a:endParaRPr lang="en-IN" dirty="0"/>
          </a:p>
        </p:txBody>
      </p:sp>
    </p:spTree>
    <p:extLst>
      <p:ext uri="{BB962C8B-B14F-4D97-AF65-F5344CB8AC3E}">
        <p14:creationId xmlns:p14="http://schemas.microsoft.com/office/powerpoint/2010/main" val="1995837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6314-FF21-440C-9BA1-B532004A6277}"/>
              </a:ext>
            </a:extLst>
          </p:cNvPr>
          <p:cNvSpPr>
            <a:spLocks noGrp="1"/>
          </p:cNvSpPr>
          <p:nvPr>
            <p:ph type="title"/>
          </p:nvPr>
        </p:nvSpPr>
        <p:spPr/>
        <p:txBody>
          <a:bodyPr/>
          <a:lstStyle/>
          <a:p>
            <a:r>
              <a:rPr lang="en-IN" b="0" i="0" dirty="0">
                <a:solidFill>
                  <a:srgbClr val="3B3835"/>
                </a:solidFill>
                <a:effectLst/>
                <a:latin typeface="Helvetica Neue"/>
              </a:rPr>
              <a:t>What is a field?</a:t>
            </a:r>
            <a:endParaRPr lang="en-IN" dirty="0"/>
          </a:p>
        </p:txBody>
      </p:sp>
      <p:sp>
        <p:nvSpPr>
          <p:cNvPr id="3" name="Content Placeholder 2">
            <a:extLst>
              <a:ext uri="{FF2B5EF4-FFF2-40B4-BE49-F238E27FC236}">
                <a16:creationId xmlns:a16="http://schemas.microsoft.com/office/drawing/2014/main" id="{E3EC70BA-6DD3-4075-BB0D-C27BB6B8CF91}"/>
              </a:ext>
            </a:extLst>
          </p:cNvPr>
          <p:cNvSpPr>
            <a:spLocks noGrp="1"/>
          </p:cNvSpPr>
          <p:nvPr>
            <p:ph idx="1"/>
          </p:nvPr>
        </p:nvSpPr>
        <p:spPr/>
        <p:txBody>
          <a:bodyPr/>
          <a:lstStyle/>
          <a:p>
            <a:r>
              <a:rPr lang="en-US" b="0" i="0" dirty="0">
                <a:solidFill>
                  <a:srgbClr val="3B3835"/>
                </a:solidFill>
                <a:effectLst/>
                <a:latin typeface="Helvetica Neue"/>
              </a:rPr>
              <a:t>Every table is broken up into smaller entities called fields. The fields in the Student table consist of ID, Name, AGE and Course. </a:t>
            </a:r>
          </a:p>
          <a:p>
            <a:endParaRPr lang="en-US" b="0" i="0" dirty="0">
              <a:solidFill>
                <a:srgbClr val="3B3835"/>
              </a:solidFill>
              <a:effectLst/>
              <a:latin typeface="Helvetica Neue"/>
            </a:endParaRPr>
          </a:p>
          <a:p>
            <a:r>
              <a:rPr lang="en-US" b="0" i="0" dirty="0">
                <a:solidFill>
                  <a:srgbClr val="3B3835"/>
                </a:solidFill>
                <a:effectLst/>
                <a:latin typeface="Helvetica Neue"/>
              </a:rPr>
              <a:t>A field is a column in a table that is designed to maintain specific information about every record in the table.</a:t>
            </a:r>
            <a:endParaRPr lang="en-IN" dirty="0"/>
          </a:p>
        </p:txBody>
      </p:sp>
    </p:spTree>
    <p:extLst>
      <p:ext uri="{BB962C8B-B14F-4D97-AF65-F5344CB8AC3E}">
        <p14:creationId xmlns:p14="http://schemas.microsoft.com/office/powerpoint/2010/main" val="10926601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3619" y="497840"/>
            <a:ext cx="7597140" cy="695960"/>
          </a:xfrm>
          <a:prstGeom prst="rect">
            <a:avLst/>
          </a:prstGeom>
        </p:spPr>
        <p:txBody>
          <a:bodyPr vert="horz" wrap="square" lIns="0" tIns="12700" rIns="0" bIns="0" rtlCol="0" anchor="ctr">
            <a:spAutoFit/>
          </a:bodyPr>
          <a:lstStyle/>
          <a:p>
            <a:pPr marL="12700">
              <a:lnSpc>
                <a:spcPct val="100000"/>
              </a:lnSpc>
              <a:spcBef>
                <a:spcPts val="100"/>
              </a:spcBef>
            </a:pPr>
            <a:r>
              <a:rPr spc="-5" dirty="0"/>
              <a:t>ERD</a:t>
            </a:r>
            <a:r>
              <a:rPr spc="-30" dirty="0"/>
              <a:t> </a:t>
            </a:r>
            <a:r>
              <a:rPr spc="-5" dirty="0"/>
              <a:t>for</a:t>
            </a:r>
            <a:r>
              <a:rPr spc="-20" dirty="0"/>
              <a:t> </a:t>
            </a:r>
            <a:r>
              <a:rPr spc="-5" dirty="0"/>
              <a:t>Course</a:t>
            </a:r>
            <a:r>
              <a:rPr spc="-25" dirty="0"/>
              <a:t> </a:t>
            </a:r>
            <a:r>
              <a:rPr spc="-5" dirty="0"/>
              <a:t>Registration</a:t>
            </a:r>
          </a:p>
        </p:txBody>
      </p:sp>
      <p:pic>
        <p:nvPicPr>
          <p:cNvPr id="3" name="object 3"/>
          <p:cNvPicPr/>
          <p:nvPr/>
        </p:nvPicPr>
        <p:blipFill>
          <a:blip r:embed="rId2" cstate="print"/>
          <a:stretch>
            <a:fillRect/>
          </a:stretch>
        </p:blipFill>
        <p:spPr>
          <a:xfrm>
            <a:off x="1953451" y="1791883"/>
            <a:ext cx="8163971" cy="43017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8859" y="528320"/>
            <a:ext cx="7429500" cy="635000"/>
          </a:xfrm>
          <a:prstGeom prst="rect">
            <a:avLst/>
          </a:prstGeom>
        </p:spPr>
        <p:txBody>
          <a:bodyPr vert="horz" wrap="square" lIns="0" tIns="12700" rIns="0" bIns="0" rtlCol="0" anchor="ctr">
            <a:spAutoFit/>
          </a:bodyPr>
          <a:lstStyle/>
          <a:p>
            <a:pPr marL="12700">
              <a:lnSpc>
                <a:spcPct val="100000"/>
              </a:lnSpc>
              <a:spcBef>
                <a:spcPts val="100"/>
              </a:spcBef>
              <a:tabLst>
                <a:tab pos="4178300" algn="l"/>
              </a:tabLst>
            </a:pPr>
            <a:r>
              <a:rPr sz="4000" spc="-15" dirty="0"/>
              <a:t>Rough</a:t>
            </a:r>
            <a:r>
              <a:rPr sz="4000" spc="5" dirty="0"/>
              <a:t> </a:t>
            </a:r>
            <a:r>
              <a:rPr sz="4000" spc="-10" dirty="0"/>
              <a:t>ERD</a:t>
            </a:r>
            <a:r>
              <a:rPr sz="4000" spc="10" dirty="0"/>
              <a:t> </a:t>
            </a:r>
            <a:r>
              <a:rPr sz="4000" spc="-10" dirty="0"/>
              <a:t>Plus	</a:t>
            </a:r>
            <a:r>
              <a:rPr sz="4000" spc="-5" dirty="0"/>
              <a:t>Primary</a:t>
            </a:r>
            <a:r>
              <a:rPr sz="4000" spc="-114" dirty="0"/>
              <a:t> </a:t>
            </a:r>
            <a:r>
              <a:rPr sz="4000" spc="-10" dirty="0"/>
              <a:t>Keys</a:t>
            </a:r>
            <a:endParaRPr sz="4000"/>
          </a:p>
        </p:txBody>
      </p:sp>
      <p:pic>
        <p:nvPicPr>
          <p:cNvPr id="3" name="object 3"/>
          <p:cNvPicPr/>
          <p:nvPr/>
        </p:nvPicPr>
        <p:blipFill>
          <a:blip r:embed="rId2" cstate="print"/>
          <a:stretch>
            <a:fillRect/>
          </a:stretch>
        </p:blipFill>
        <p:spPr>
          <a:xfrm>
            <a:off x="1905001" y="1524000"/>
            <a:ext cx="8043511" cy="50292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3161" y="497840"/>
            <a:ext cx="4798695" cy="695960"/>
          </a:xfrm>
          <a:prstGeom prst="rect">
            <a:avLst/>
          </a:prstGeom>
        </p:spPr>
        <p:txBody>
          <a:bodyPr vert="horz" wrap="square" lIns="0" tIns="12700" rIns="0" bIns="0" rtlCol="0" anchor="ctr">
            <a:spAutoFit/>
          </a:bodyPr>
          <a:lstStyle/>
          <a:p>
            <a:pPr marL="12700">
              <a:lnSpc>
                <a:spcPct val="100000"/>
              </a:lnSpc>
              <a:spcBef>
                <a:spcPts val="100"/>
              </a:spcBef>
            </a:pPr>
            <a:r>
              <a:rPr spc="-5" dirty="0"/>
              <a:t>Identify</a:t>
            </a:r>
            <a:r>
              <a:rPr spc="-65" dirty="0"/>
              <a:t> </a:t>
            </a:r>
            <a:r>
              <a:rPr spc="-10" dirty="0"/>
              <a:t>Attributes</a:t>
            </a:r>
          </a:p>
        </p:txBody>
      </p:sp>
      <p:sp>
        <p:nvSpPr>
          <p:cNvPr id="3" name="object 3"/>
          <p:cNvSpPr txBox="1"/>
          <p:nvPr/>
        </p:nvSpPr>
        <p:spPr>
          <a:xfrm>
            <a:off x="1906271" y="1239520"/>
            <a:ext cx="132715" cy="391160"/>
          </a:xfrm>
          <a:prstGeom prst="rect">
            <a:avLst/>
          </a:prstGeom>
        </p:spPr>
        <p:txBody>
          <a:bodyPr vert="horz" wrap="square" lIns="0" tIns="12700" rIns="0" bIns="0" rtlCol="0">
            <a:spAutoFit/>
          </a:bodyPr>
          <a:lstStyle/>
          <a:p>
            <a:pPr marL="12700">
              <a:spcBef>
                <a:spcPts val="100"/>
              </a:spcBef>
            </a:pPr>
            <a:r>
              <a:rPr sz="2400" dirty="0">
                <a:latin typeface="Arial"/>
                <a:cs typeface="Arial"/>
              </a:rPr>
              <a:t>•</a:t>
            </a:r>
            <a:endParaRPr sz="2400">
              <a:latin typeface="Arial"/>
              <a:cs typeface="Arial"/>
            </a:endParaRPr>
          </a:p>
        </p:txBody>
      </p:sp>
      <p:sp>
        <p:nvSpPr>
          <p:cNvPr id="4" name="object 4"/>
          <p:cNvSpPr txBox="1"/>
          <p:nvPr/>
        </p:nvSpPr>
        <p:spPr>
          <a:xfrm>
            <a:off x="2249170" y="1256029"/>
            <a:ext cx="8310245" cy="5295900"/>
          </a:xfrm>
          <a:prstGeom prst="rect">
            <a:avLst/>
          </a:prstGeom>
        </p:spPr>
        <p:txBody>
          <a:bodyPr vert="horz" wrap="square" lIns="0" tIns="85725" rIns="0" bIns="0" rtlCol="0">
            <a:spAutoFit/>
          </a:bodyPr>
          <a:lstStyle/>
          <a:p>
            <a:pPr marL="12700" marR="750570">
              <a:lnSpc>
                <a:spcPct val="79900"/>
              </a:lnSpc>
              <a:spcBef>
                <a:spcPts val="675"/>
              </a:spcBef>
            </a:pPr>
            <a:r>
              <a:rPr sz="2400" dirty="0">
                <a:latin typeface="Arial"/>
                <a:cs typeface="Arial"/>
              </a:rPr>
              <a:t>In </a:t>
            </a:r>
            <a:r>
              <a:rPr sz="2400" spc="-5" dirty="0">
                <a:latin typeface="Arial"/>
                <a:cs typeface="Arial"/>
              </a:rPr>
              <a:t>this step </a:t>
            </a:r>
            <a:r>
              <a:rPr sz="2400" dirty="0">
                <a:latin typeface="Arial"/>
                <a:cs typeface="Arial"/>
              </a:rPr>
              <a:t>we try to </a:t>
            </a:r>
            <a:r>
              <a:rPr sz="2400" spc="-5" dirty="0">
                <a:latin typeface="Arial"/>
                <a:cs typeface="Arial"/>
              </a:rPr>
              <a:t>identify </a:t>
            </a:r>
            <a:r>
              <a:rPr sz="2400" spc="-10" dirty="0">
                <a:latin typeface="Arial"/>
                <a:cs typeface="Arial"/>
              </a:rPr>
              <a:t>and </a:t>
            </a:r>
            <a:r>
              <a:rPr sz="2400" dirty="0">
                <a:latin typeface="Arial"/>
                <a:cs typeface="Arial"/>
              </a:rPr>
              <a:t>name </a:t>
            </a:r>
            <a:r>
              <a:rPr sz="2400" spc="-5" dirty="0">
                <a:latin typeface="Arial"/>
                <a:cs typeface="Arial"/>
              </a:rPr>
              <a:t>all </a:t>
            </a:r>
            <a:r>
              <a:rPr sz="2400" dirty="0">
                <a:latin typeface="Arial"/>
                <a:cs typeface="Arial"/>
              </a:rPr>
              <a:t>the </a:t>
            </a:r>
            <a:r>
              <a:rPr sz="2400" spc="-5" dirty="0">
                <a:latin typeface="Arial"/>
                <a:cs typeface="Arial"/>
              </a:rPr>
              <a:t>attributes </a:t>
            </a:r>
            <a:r>
              <a:rPr sz="2400" dirty="0">
                <a:latin typeface="Arial"/>
                <a:cs typeface="Arial"/>
              </a:rPr>
              <a:t> </a:t>
            </a:r>
            <a:r>
              <a:rPr sz="2400" spc="-5" dirty="0">
                <a:latin typeface="Arial"/>
                <a:cs typeface="Arial"/>
              </a:rPr>
              <a:t>essential</a:t>
            </a:r>
            <a:r>
              <a:rPr sz="2400" spc="-10" dirty="0">
                <a:latin typeface="Arial"/>
                <a:cs typeface="Arial"/>
              </a:rPr>
              <a:t> </a:t>
            </a:r>
            <a:r>
              <a:rPr sz="2400" spc="5" dirty="0">
                <a:latin typeface="Arial"/>
                <a:cs typeface="Arial"/>
              </a:rPr>
              <a:t>to</a:t>
            </a:r>
            <a:r>
              <a:rPr sz="2400" spc="-10" dirty="0">
                <a:latin typeface="Arial"/>
                <a:cs typeface="Arial"/>
              </a:rPr>
              <a:t> </a:t>
            </a:r>
            <a:r>
              <a:rPr sz="2400" spc="-5" dirty="0">
                <a:latin typeface="Arial"/>
                <a:cs typeface="Arial"/>
              </a:rPr>
              <a:t>the</a:t>
            </a:r>
            <a:r>
              <a:rPr sz="2400" dirty="0">
                <a:latin typeface="Arial"/>
                <a:cs typeface="Arial"/>
              </a:rPr>
              <a:t> </a:t>
            </a:r>
            <a:r>
              <a:rPr sz="2400" spc="-5" dirty="0">
                <a:latin typeface="Arial"/>
                <a:cs typeface="Arial"/>
              </a:rPr>
              <a:t>system</a:t>
            </a:r>
            <a:r>
              <a:rPr sz="2400" spc="20" dirty="0">
                <a:latin typeface="Arial"/>
                <a:cs typeface="Arial"/>
              </a:rPr>
              <a:t> </a:t>
            </a:r>
            <a:r>
              <a:rPr sz="2400" dirty="0">
                <a:latin typeface="Arial"/>
                <a:cs typeface="Arial"/>
              </a:rPr>
              <a:t>we</a:t>
            </a:r>
            <a:r>
              <a:rPr sz="2400" spc="-10" dirty="0">
                <a:latin typeface="Arial"/>
                <a:cs typeface="Arial"/>
              </a:rPr>
              <a:t> </a:t>
            </a:r>
            <a:r>
              <a:rPr sz="2400" dirty="0">
                <a:latin typeface="Arial"/>
                <a:cs typeface="Arial"/>
              </a:rPr>
              <a:t>are</a:t>
            </a:r>
            <a:r>
              <a:rPr sz="2400" spc="5" dirty="0">
                <a:latin typeface="Arial"/>
                <a:cs typeface="Arial"/>
              </a:rPr>
              <a:t> </a:t>
            </a:r>
            <a:r>
              <a:rPr sz="2400" spc="-5" dirty="0">
                <a:latin typeface="Arial"/>
                <a:cs typeface="Arial"/>
              </a:rPr>
              <a:t>studying</a:t>
            </a:r>
            <a:r>
              <a:rPr sz="2400" spc="-10" dirty="0">
                <a:latin typeface="Arial"/>
                <a:cs typeface="Arial"/>
              </a:rPr>
              <a:t> </a:t>
            </a:r>
            <a:r>
              <a:rPr sz="2400" spc="-5" dirty="0">
                <a:latin typeface="Arial"/>
                <a:cs typeface="Arial"/>
              </a:rPr>
              <a:t>without trying</a:t>
            </a:r>
            <a:r>
              <a:rPr sz="2400" dirty="0">
                <a:latin typeface="Arial"/>
                <a:cs typeface="Arial"/>
              </a:rPr>
              <a:t> to </a:t>
            </a:r>
            <a:r>
              <a:rPr sz="2400" spc="-655" dirty="0">
                <a:latin typeface="Arial"/>
                <a:cs typeface="Arial"/>
              </a:rPr>
              <a:t> </a:t>
            </a:r>
            <a:r>
              <a:rPr sz="2400" dirty="0">
                <a:latin typeface="Arial"/>
                <a:cs typeface="Arial"/>
              </a:rPr>
              <a:t>match</a:t>
            </a:r>
            <a:r>
              <a:rPr sz="2400" spc="-10" dirty="0">
                <a:latin typeface="Arial"/>
                <a:cs typeface="Arial"/>
              </a:rPr>
              <a:t> </a:t>
            </a:r>
            <a:r>
              <a:rPr sz="2400" spc="-5" dirty="0">
                <a:latin typeface="Arial"/>
                <a:cs typeface="Arial"/>
              </a:rPr>
              <a:t>them</a:t>
            </a:r>
            <a:r>
              <a:rPr sz="2400" spc="25" dirty="0">
                <a:latin typeface="Arial"/>
                <a:cs typeface="Arial"/>
              </a:rPr>
              <a:t> </a:t>
            </a:r>
            <a:r>
              <a:rPr sz="2400" dirty="0">
                <a:latin typeface="Arial"/>
                <a:cs typeface="Arial"/>
              </a:rPr>
              <a:t>to</a:t>
            </a:r>
            <a:r>
              <a:rPr sz="2400" spc="-5" dirty="0">
                <a:latin typeface="Arial"/>
                <a:cs typeface="Arial"/>
              </a:rPr>
              <a:t> particular</a:t>
            </a:r>
            <a:r>
              <a:rPr sz="2400" spc="10" dirty="0">
                <a:latin typeface="Arial"/>
                <a:cs typeface="Arial"/>
              </a:rPr>
              <a:t> </a:t>
            </a:r>
            <a:r>
              <a:rPr sz="2400" spc="-5" dirty="0">
                <a:latin typeface="Arial"/>
                <a:cs typeface="Arial"/>
              </a:rPr>
              <a:t>entities.</a:t>
            </a:r>
            <a:endParaRPr sz="2400">
              <a:latin typeface="Arial"/>
              <a:cs typeface="Arial"/>
            </a:endParaRPr>
          </a:p>
          <a:p>
            <a:pPr marL="12700" marR="5080" algn="just">
              <a:lnSpc>
                <a:spcPct val="80000"/>
              </a:lnSpc>
              <a:spcBef>
                <a:spcPts val="600"/>
              </a:spcBef>
            </a:pPr>
            <a:r>
              <a:rPr sz="2400" spc="-5" dirty="0">
                <a:latin typeface="Arial"/>
                <a:cs typeface="Arial"/>
              </a:rPr>
              <a:t>The best way </a:t>
            </a:r>
            <a:r>
              <a:rPr sz="2400" dirty="0">
                <a:latin typeface="Arial"/>
                <a:cs typeface="Arial"/>
              </a:rPr>
              <a:t>to </a:t>
            </a:r>
            <a:r>
              <a:rPr sz="2400" spc="-5" dirty="0">
                <a:latin typeface="Arial"/>
                <a:cs typeface="Arial"/>
              </a:rPr>
              <a:t>do this </a:t>
            </a:r>
            <a:r>
              <a:rPr sz="2400" spc="-10" dirty="0">
                <a:latin typeface="Arial"/>
                <a:cs typeface="Arial"/>
              </a:rPr>
              <a:t>is </a:t>
            </a:r>
            <a:r>
              <a:rPr sz="2400" spc="5" dirty="0">
                <a:latin typeface="Arial"/>
                <a:cs typeface="Arial"/>
              </a:rPr>
              <a:t>to </a:t>
            </a:r>
            <a:r>
              <a:rPr sz="2400" spc="-5" dirty="0">
                <a:latin typeface="Arial"/>
                <a:cs typeface="Arial"/>
              </a:rPr>
              <a:t>study the </a:t>
            </a:r>
            <a:r>
              <a:rPr sz="2400" dirty="0">
                <a:latin typeface="Arial"/>
                <a:cs typeface="Arial"/>
              </a:rPr>
              <a:t>forms, </a:t>
            </a:r>
            <a:r>
              <a:rPr sz="2400" spc="-5" dirty="0">
                <a:latin typeface="Arial"/>
                <a:cs typeface="Arial"/>
              </a:rPr>
              <a:t>files </a:t>
            </a:r>
            <a:r>
              <a:rPr sz="2400" spc="-10" dirty="0">
                <a:latin typeface="Arial"/>
                <a:cs typeface="Arial"/>
              </a:rPr>
              <a:t>and </a:t>
            </a:r>
            <a:r>
              <a:rPr sz="2400" spc="-5" dirty="0">
                <a:latin typeface="Arial"/>
                <a:cs typeface="Arial"/>
              </a:rPr>
              <a:t>reports </a:t>
            </a:r>
            <a:r>
              <a:rPr sz="2400" spc="-655" dirty="0">
                <a:latin typeface="Arial"/>
                <a:cs typeface="Arial"/>
              </a:rPr>
              <a:t> </a:t>
            </a:r>
            <a:r>
              <a:rPr sz="2400" spc="-5" dirty="0">
                <a:latin typeface="Arial"/>
                <a:cs typeface="Arial"/>
              </a:rPr>
              <a:t>currently kept by </a:t>
            </a:r>
            <a:r>
              <a:rPr sz="2400" dirty="0">
                <a:latin typeface="Arial"/>
                <a:cs typeface="Arial"/>
              </a:rPr>
              <a:t>the </a:t>
            </a:r>
            <a:r>
              <a:rPr sz="2400" spc="-5" dirty="0">
                <a:latin typeface="Arial"/>
                <a:cs typeface="Arial"/>
              </a:rPr>
              <a:t>users of the system </a:t>
            </a:r>
            <a:r>
              <a:rPr sz="2400" spc="-10" dirty="0">
                <a:latin typeface="Arial"/>
                <a:cs typeface="Arial"/>
              </a:rPr>
              <a:t>and </a:t>
            </a:r>
            <a:r>
              <a:rPr sz="2400" spc="-5" dirty="0">
                <a:latin typeface="Arial"/>
                <a:cs typeface="Arial"/>
              </a:rPr>
              <a:t>circle each data </a:t>
            </a:r>
            <a:r>
              <a:rPr sz="2400" spc="-655" dirty="0">
                <a:latin typeface="Arial"/>
                <a:cs typeface="Arial"/>
              </a:rPr>
              <a:t> </a:t>
            </a:r>
            <a:r>
              <a:rPr sz="2400" spc="-5" dirty="0">
                <a:latin typeface="Arial"/>
                <a:cs typeface="Arial"/>
              </a:rPr>
              <a:t>item</a:t>
            </a:r>
            <a:r>
              <a:rPr sz="2400" spc="20" dirty="0">
                <a:latin typeface="Arial"/>
                <a:cs typeface="Arial"/>
              </a:rPr>
              <a:t> </a:t>
            </a:r>
            <a:r>
              <a:rPr sz="2400" spc="-5" dirty="0">
                <a:latin typeface="Arial"/>
                <a:cs typeface="Arial"/>
              </a:rPr>
              <a:t>on </a:t>
            </a:r>
            <a:r>
              <a:rPr sz="2400" dirty="0">
                <a:latin typeface="Arial"/>
                <a:cs typeface="Arial"/>
              </a:rPr>
              <a:t>the</a:t>
            </a:r>
            <a:r>
              <a:rPr sz="2400" spc="-5" dirty="0">
                <a:latin typeface="Arial"/>
                <a:cs typeface="Arial"/>
              </a:rPr>
              <a:t> </a:t>
            </a:r>
            <a:r>
              <a:rPr sz="2400" spc="-10" dirty="0">
                <a:latin typeface="Arial"/>
                <a:cs typeface="Arial"/>
              </a:rPr>
              <a:t>paper</a:t>
            </a:r>
            <a:r>
              <a:rPr sz="2400" spc="10" dirty="0">
                <a:latin typeface="Arial"/>
                <a:cs typeface="Arial"/>
              </a:rPr>
              <a:t> </a:t>
            </a:r>
            <a:r>
              <a:rPr sz="2400" spc="-5" dirty="0">
                <a:latin typeface="Arial"/>
                <a:cs typeface="Arial"/>
              </a:rPr>
              <a:t>copy.</a:t>
            </a:r>
            <a:endParaRPr sz="2400">
              <a:latin typeface="Arial"/>
              <a:cs typeface="Arial"/>
            </a:endParaRPr>
          </a:p>
          <a:p>
            <a:pPr marL="12700" marR="294005">
              <a:lnSpc>
                <a:spcPct val="79900"/>
              </a:lnSpc>
              <a:spcBef>
                <a:spcPts val="595"/>
              </a:spcBef>
            </a:pPr>
            <a:r>
              <a:rPr sz="2400" spc="-5" dirty="0">
                <a:latin typeface="Arial"/>
                <a:cs typeface="Arial"/>
              </a:rPr>
              <a:t>Cross</a:t>
            </a:r>
            <a:r>
              <a:rPr sz="2400" dirty="0">
                <a:latin typeface="Arial"/>
                <a:cs typeface="Arial"/>
              </a:rPr>
              <a:t> </a:t>
            </a:r>
            <a:r>
              <a:rPr sz="2400" spc="-5" dirty="0">
                <a:latin typeface="Arial"/>
                <a:cs typeface="Arial"/>
              </a:rPr>
              <a:t>out</a:t>
            </a:r>
            <a:r>
              <a:rPr sz="2400" dirty="0">
                <a:latin typeface="Arial"/>
                <a:cs typeface="Arial"/>
              </a:rPr>
              <a:t> </a:t>
            </a:r>
            <a:r>
              <a:rPr sz="2400" spc="-5" dirty="0">
                <a:latin typeface="Arial"/>
                <a:cs typeface="Arial"/>
              </a:rPr>
              <a:t>those which will </a:t>
            </a:r>
            <a:r>
              <a:rPr sz="2400" spc="-10" dirty="0">
                <a:latin typeface="Arial"/>
                <a:cs typeface="Arial"/>
              </a:rPr>
              <a:t>not</a:t>
            </a:r>
            <a:r>
              <a:rPr sz="2400" spc="15" dirty="0">
                <a:latin typeface="Arial"/>
                <a:cs typeface="Arial"/>
              </a:rPr>
              <a:t> </a:t>
            </a:r>
            <a:r>
              <a:rPr sz="2400" spc="-5" dirty="0">
                <a:latin typeface="Arial"/>
                <a:cs typeface="Arial"/>
              </a:rPr>
              <a:t>be transferred </a:t>
            </a:r>
            <a:r>
              <a:rPr sz="2400" dirty="0">
                <a:latin typeface="Arial"/>
                <a:cs typeface="Arial"/>
              </a:rPr>
              <a:t>to </a:t>
            </a:r>
            <a:r>
              <a:rPr sz="2400" spc="-5" dirty="0">
                <a:latin typeface="Arial"/>
                <a:cs typeface="Arial"/>
              </a:rPr>
              <a:t>the</a:t>
            </a:r>
            <a:r>
              <a:rPr sz="2400" dirty="0">
                <a:latin typeface="Arial"/>
                <a:cs typeface="Arial"/>
              </a:rPr>
              <a:t> </a:t>
            </a:r>
            <a:r>
              <a:rPr sz="2400" spc="-10" dirty="0">
                <a:latin typeface="Arial"/>
                <a:cs typeface="Arial"/>
              </a:rPr>
              <a:t>new </a:t>
            </a:r>
            <a:r>
              <a:rPr sz="2400" spc="-5" dirty="0">
                <a:latin typeface="Arial"/>
                <a:cs typeface="Arial"/>
              </a:rPr>
              <a:t> </a:t>
            </a:r>
            <a:r>
              <a:rPr sz="2400" dirty="0">
                <a:latin typeface="Arial"/>
                <a:cs typeface="Arial"/>
              </a:rPr>
              <a:t>system, </a:t>
            </a:r>
            <a:r>
              <a:rPr sz="2400" spc="-10" dirty="0">
                <a:latin typeface="Arial"/>
                <a:cs typeface="Arial"/>
              </a:rPr>
              <a:t>extraneous</a:t>
            </a:r>
            <a:r>
              <a:rPr sz="2400" dirty="0">
                <a:latin typeface="Arial"/>
                <a:cs typeface="Arial"/>
              </a:rPr>
              <a:t> items</a:t>
            </a:r>
            <a:r>
              <a:rPr sz="2400" spc="5" dirty="0">
                <a:latin typeface="Arial"/>
                <a:cs typeface="Arial"/>
              </a:rPr>
              <a:t> </a:t>
            </a:r>
            <a:r>
              <a:rPr sz="2400" spc="-5" dirty="0">
                <a:latin typeface="Arial"/>
                <a:cs typeface="Arial"/>
              </a:rPr>
              <a:t>such</a:t>
            </a:r>
            <a:r>
              <a:rPr sz="2400" dirty="0">
                <a:latin typeface="Arial"/>
                <a:cs typeface="Arial"/>
              </a:rPr>
              <a:t> </a:t>
            </a:r>
            <a:r>
              <a:rPr sz="2400" spc="-5" dirty="0">
                <a:latin typeface="Arial"/>
                <a:cs typeface="Arial"/>
              </a:rPr>
              <a:t>as</a:t>
            </a:r>
            <a:r>
              <a:rPr sz="2400" spc="5" dirty="0">
                <a:latin typeface="Arial"/>
                <a:cs typeface="Arial"/>
              </a:rPr>
              <a:t> </a:t>
            </a:r>
            <a:r>
              <a:rPr sz="2400" spc="-5" dirty="0">
                <a:latin typeface="Arial"/>
                <a:cs typeface="Arial"/>
              </a:rPr>
              <a:t>signatures,</a:t>
            </a:r>
            <a:r>
              <a:rPr sz="2400" spc="10" dirty="0">
                <a:latin typeface="Arial"/>
                <a:cs typeface="Arial"/>
              </a:rPr>
              <a:t> </a:t>
            </a:r>
            <a:r>
              <a:rPr sz="2400" spc="-10" dirty="0">
                <a:latin typeface="Arial"/>
                <a:cs typeface="Arial"/>
              </a:rPr>
              <a:t>and</a:t>
            </a:r>
            <a:r>
              <a:rPr sz="2400" dirty="0">
                <a:latin typeface="Arial"/>
                <a:cs typeface="Arial"/>
              </a:rPr>
              <a:t> </a:t>
            </a:r>
            <a:r>
              <a:rPr sz="2400" spc="-5" dirty="0">
                <a:latin typeface="Arial"/>
                <a:cs typeface="Arial"/>
              </a:rPr>
              <a:t>constant </a:t>
            </a:r>
            <a:r>
              <a:rPr sz="2400" spc="-650" dirty="0">
                <a:latin typeface="Arial"/>
                <a:cs typeface="Arial"/>
              </a:rPr>
              <a:t> </a:t>
            </a:r>
            <a:r>
              <a:rPr sz="2400" spc="-5" dirty="0">
                <a:latin typeface="Arial"/>
                <a:cs typeface="Arial"/>
              </a:rPr>
              <a:t>information which</a:t>
            </a:r>
            <a:r>
              <a:rPr sz="2400" spc="-10" dirty="0">
                <a:latin typeface="Arial"/>
                <a:cs typeface="Arial"/>
              </a:rPr>
              <a:t> </a:t>
            </a:r>
            <a:r>
              <a:rPr sz="2400" spc="-5" dirty="0">
                <a:latin typeface="Arial"/>
                <a:cs typeface="Arial"/>
              </a:rPr>
              <a:t>is</a:t>
            </a:r>
            <a:r>
              <a:rPr sz="2400" dirty="0">
                <a:latin typeface="Arial"/>
                <a:cs typeface="Arial"/>
              </a:rPr>
              <a:t> the</a:t>
            </a:r>
            <a:r>
              <a:rPr sz="2400" spc="-10" dirty="0">
                <a:latin typeface="Arial"/>
                <a:cs typeface="Arial"/>
              </a:rPr>
              <a:t> </a:t>
            </a:r>
            <a:r>
              <a:rPr sz="2400" spc="5" dirty="0">
                <a:latin typeface="Arial"/>
                <a:cs typeface="Arial"/>
              </a:rPr>
              <a:t>same</a:t>
            </a:r>
            <a:r>
              <a:rPr sz="2400" dirty="0">
                <a:latin typeface="Arial"/>
                <a:cs typeface="Arial"/>
              </a:rPr>
              <a:t> </a:t>
            </a:r>
            <a:r>
              <a:rPr sz="2400" spc="-5" dirty="0">
                <a:latin typeface="Arial"/>
                <a:cs typeface="Arial"/>
              </a:rPr>
              <a:t>for</a:t>
            </a:r>
            <a:r>
              <a:rPr sz="2400" spc="5" dirty="0">
                <a:latin typeface="Arial"/>
                <a:cs typeface="Arial"/>
              </a:rPr>
              <a:t> </a:t>
            </a:r>
            <a:r>
              <a:rPr sz="2400" spc="-5" dirty="0">
                <a:latin typeface="Arial"/>
                <a:cs typeface="Arial"/>
              </a:rPr>
              <a:t>all instances</a:t>
            </a:r>
            <a:r>
              <a:rPr sz="2400" spc="5" dirty="0">
                <a:latin typeface="Arial"/>
                <a:cs typeface="Arial"/>
              </a:rPr>
              <a:t> </a:t>
            </a:r>
            <a:r>
              <a:rPr sz="2400" spc="-5" dirty="0">
                <a:latin typeface="Arial"/>
                <a:cs typeface="Arial"/>
              </a:rPr>
              <a:t>of</a:t>
            </a:r>
            <a:r>
              <a:rPr sz="2400" dirty="0">
                <a:latin typeface="Arial"/>
                <a:cs typeface="Arial"/>
              </a:rPr>
              <a:t> the</a:t>
            </a:r>
            <a:r>
              <a:rPr sz="2400" spc="-10" dirty="0">
                <a:latin typeface="Arial"/>
                <a:cs typeface="Arial"/>
              </a:rPr>
              <a:t> </a:t>
            </a:r>
            <a:r>
              <a:rPr sz="2400" spc="-5" dirty="0">
                <a:latin typeface="Arial"/>
                <a:cs typeface="Arial"/>
              </a:rPr>
              <a:t>form </a:t>
            </a:r>
            <a:r>
              <a:rPr sz="2400" dirty="0">
                <a:latin typeface="Arial"/>
                <a:cs typeface="Arial"/>
              </a:rPr>
              <a:t> </a:t>
            </a:r>
            <a:r>
              <a:rPr sz="2400" spc="-5" dirty="0">
                <a:latin typeface="Arial"/>
                <a:cs typeface="Arial"/>
              </a:rPr>
              <a:t>(e.g. your</a:t>
            </a:r>
            <a:r>
              <a:rPr sz="2400" spc="10" dirty="0">
                <a:latin typeface="Arial"/>
                <a:cs typeface="Arial"/>
              </a:rPr>
              <a:t> </a:t>
            </a:r>
            <a:r>
              <a:rPr sz="2400" dirty="0">
                <a:latin typeface="Arial"/>
                <a:cs typeface="Arial"/>
              </a:rPr>
              <a:t>company name</a:t>
            </a:r>
            <a:r>
              <a:rPr sz="2400" spc="-5" dirty="0">
                <a:latin typeface="Arial"/>
                <a:cs typeface="Arial"/>
              </a:rPr>
              <a:t> and</a:t>
            </a:r>
            <a:r>
              <a:rPr sz="2400" spc="-10" dirty="0">
                <a:latin typeface="Arial"/>
                <a:cs typeface="Arial"/>
              </a:rPr>
              <a:t> </a:t>
            </a:r>
            <a:r>
              <a:rPr sz="2400" spc="-5" dirty="0">
                <a:latin typeface="Arial"/>
                <a:cs typeface="Arial"/>
              </a:rPr>
              <a:t>address).</a:t>
            </a:r>
            <a:r>
              <a:rPr sz="2400" dirty="0">
                <a:latin typeface="Arial"/>
                <a:cs typeface="Arial"/>
              </a:rPr>
              <a:t> The</a:t>
            </a:r>
            <a:r>
              <a:rPr sz="2400" spc="-5" dirty="0">
                <a:latin typeface="Arial"/>
                <a:cs typeface="Arial"/>
              </a:rPr>
              <a:t> remaining </a:t>
            </a:r>
            <a:r>
              <a:rPr sz="2400" dirty="0">
                <a:latin typeface="Arial"/>
                <a:cs typeface="Arial"/>
              </a:rPr>
              <a:t> </a:t>
            </a:r>
            <a:r>
              <a:rPr sz="2400" spc="-5" dirty="0">
                <a:latin typeface="Arial"/>
                <a:cs typeface="Arial"/>
              </a:rPr>
              <a:t>circled</a:t>
            </a:r>
            <a:r>
              <a:rPr sz="2400" spc="-10" dirty="0">
                <a:latin typeface="Arial"/>
                <a:cs typeface="Arial"/>
              </a:rPr>
              <a:t> </a:t>
            </a:r>
            <a:r>
              <a:rPr sz="2400" dirty="0">
                <a:latin typeface="Arial"/>
                <a:cs typeface="Arial"/>
              </a:rPr>
              <a:t>items </a:t>
            </a:r>
            <a:r>
              <a:rPr sz="2400" spc="-5" dirty="0">
                <a:latin typeface="Arial"/>
                <a:cs typeface="Arial"/>
              </a:rPr>
              <a:t>should represent</a:t>
            </a:r>
            <a:r>
              <a:rPr sz="2400" dirty="0">
                <a:latin typeface="Arial"/>
                <a:cs typeface="Arial"/>
              </a:rPr>
              <a:t> the</a:t>
            </a:r>
            <a:r>
              <a:rPr sz="2400" spc="-10" dirty="0">
                <a:latin typeface="Arial"/>
                <a:cs typeface="Arial"/>
              </a:rPr>
              <a:t> </a:t>
            </a:r>
            <a:r>
              <a:rPr sz="2400" spc="-5" dirty="0">
                <a:latin typeface="Arial"/>
                <a:cs typeface="Arial"/>
              </a:rPr>
              <a:t>attributes</a:t>
            </a:r>
            <a:r>
              <a:rPr sz="2400" dirty="0">
                <a:latin typeface="Arial"/>
                <a:cs typeface="Arial"/>
              </a:rPr>
              <a:t> </a:t>
            </a:r>
            <a:r>
              <a:rPr sz="2400" spc="-5" dirty="0">
                <a:latin typeface="Arial"/>
                <a:cs typeface="Arial"/>
              </a:rPr>
              <a:t>you</a:t>
            </a:r>
            <a:r>
              <a:rPr sz="2400" dirty="0">
                <a:latin typeface="Arial"/>
                <a:cs typeface="Arial"/>
              </a:rPr>
              <a:t> </a:t>
            </a:r>
            <a:r>
              <a:rPr sz="2400" spc="-10" dirty="0">
                <a:latin typeface="Arial"/>
                <a:cs typeface="Arial"/>
              </a:rPr>
              <a:t>need.</a:t>
            </a:r>
            <a:r>
              <a:rPr sz="2400" spc="10" dirty="0">
                <a:latin typeface="Arial"/>
                <a:cs typeface="Arial"/>
              </a:rPr>
              <a:t> </a:t>
            </a:r>
            <a:r>
              <a:rPr sz="2400" spc="-5" dirty="0">
                <a:latin typeface="Arial"/>
                <a:cs typeface="Arial"/>
              </a:rPr>
              <a:t>You </a:t>
            </a:r>
            <a:r>
              <a:rPr sz="2400" spc="-655" dirty="0">
                <a:latin typeface="Arial"/>
                <a:cs typeface="Arial"/>
              </a:rPr>
              <a:t> </a:t>
            </a:r>
            <a:r>
              <a:rPr sz="2400" spc="-10" dirty="0">
                <a:latin typeface="Arial"/>
                <a:cs typeface="Arial"/>
              </a:rPr>
              <a:t>should</a:t>
            </a:r>
            <a:r>
              <a:rPr sz="2400" spc="-5" dirty="0">
                <a:latin typeface="Arial"/>
                <a:cs typeface="Arial"/>
              </a:rPr>
              <a:t> always</a:t>
            </a:r>
            <a:r>
              <a:rPr sz="2400" dirty="0">
                <a:latin typeface="Arial"/>
                <a:cs typeface="Arial"/>
              </a:rPr>
              <a:t> </a:t>
            </a:r>
            <a:r>
              <a:rPr sz="2400" spc="-5" dirty="0">
                <a:latin typeface="Arial"/>
                <a:cs typeface="Arial"/>
              </a:rPr>
              <a:t>verify</a:t>
            </a:r>
            <a:r>
              <a:rPr sz="2400" dirty="0">
                <a:latin typeface="Arial"/>
                <a:cs typeface="Arial"/>
              </a:rPr>
              <a:t> </a:t>
            </a:r>
            <a:r>
              <a:rPr sz="2400" spc="-5" dirty="0">
                <a:latin typeface="Arial"/>
                <a:cs typeface="Arial"/>
              </a:rPr>
              <a:t>these with</a:t>
            </a:r>
            <a:r>
              <a:rPr sz="2400" dirty="0">
                <a:latin typeface="Arial"/>
                <a:cs typeface="Arial"/>
              </a:rPr>
              <a:t> </a:t>
            </a:r>
            <a:r>
              <a:rPr sz="2400" spc="-5" dirty="0">
                <a:latin typeface="Arial"/>
                <a:cs typeface="Arial"/>
              </a:rPr>
              <a:t>your</a:t>
            </a:r>
            <a:r>
              <a:rPr sz="2400" spc="10" dirty="0">
                <a:latin typeface="Arial"/>
                <a:cs typeface="Arial"/>
              </a:rPr>
              <a:t> </a:t>
            </a:r>
            <a:r>
              <a:rPr sz="2400" spc="-5" dirty="0">
                <a:latin typeface="Arial"/>
                <a:cs typeface="Arial"/>
              </a:rPr>
              <a:t>system</a:t>
            </a:r>
            <a:r>
              <a:rPr sz="2400" spc="30" dirty="0">
                <a:latin typeface="Arial"/>
                <a:cs typeface="Arial"/>
              </a:rPr>
              <a:t> </a:t>
            </a:r>
            <a:r>
              <a:rPr sz="2400" spc="-5" dirty="0">
                <a:latin typeface="Arial"/>
                <a:cs typeface="Arial"/>
              </a:rPr>
              <a:t>users. </a:t>
            </a:r>
            <a:r>
              <a:rPr sz="2400" dirty="0">
                <a:latin typeface="Arial"/>
                <a:cs typeface="Arial"/>
              </a:rPr>
              <a:t> (Sometimes</a:t>
            </a:r>
            <a:r>
              <a:rPr sz="2400" spc="-5" dirty="0">
                <a:latin typeface="Arial"/>
                <a:cs typeface="Arial"/>
              </a:rPr>
              <a:t> </a:t>
            </a:r>
            <a:r>
              <a:rPr sz="2400" dirty="0">
                <a:latin typeface="Arial"/>
                <a:cs typeface="Arial"/>
              </a:rPr>
              <a:t>forms </a:t>
            </a:r>
            <a:r>
              <a:rPr sz="2400" spc="-5" dirty="0">
                <a:latin typeface="Arial"/>
                <a:cs typeface="Arial"/>
              </a:rPr>
              <a:t>or</a:t>
            </a:r>
            <a:r>
              <a:rPr sz="2400" spc="10" dirty="0">
                <a:latin typeface="Arial"/>
                <a:cs typeface="Arial"/>
              </a:rPr>
              <a:t> </a:t>
            </a:r>
            <a:r>
              <a:rPr sz="2400" spc="-5" dirty="0">
                <a:latin typeface="Arial"/>
                <a:cs typeface="Arial"/>
              </a:rPr>
              <a:t>reports</a:t>
            </a:r>
            <a:r>
              <a:rPr sz="2400" dirty="0">
                <a:latin typeface="Arial"/>
                <a:cs typeface="Arial"/>
              </a:rPr>
              <a:t> </a:t>
            </a:r>
            <a:r>
              <a:rPr sz="2400" spc="-5" dirty="0">
                <a:latin typeface="Arial"/>
                <a:cs typeface="Arial"/>
              </a:rPr>
              <a:t>are out</a:t>
            </a:r>
            <a:r>
              <a:rPr sz="2400" dirty="0">
                <a:latin typeface="Arial"/>
                <a:cs typeface="Arial"/>
              </a:rPr>
              <a:t> </a:t>
            </a:r>
            <a:r>
              <a:rPr sz="2400" spc="-5" dirty="0">
                <a:latin typeface="Arial"/>
                <a:cs typeface="Arial"/>
              </a:rPr>
              <a:t>of</a:t>
            </a:r>
            <a:r>
              <a:rPr sz="2400" spc="10" dirty="0">
                <a:latin typeface="Arial"/>
                <a:cs typeface="Arial"/>
              </a:rPr>
              <a:t> </a:t>
            </a:r>
            <a:r>
              <a:rPr sz="2400" spc="-5" dirty="0">
                <a:latin typeface="Arial"/>
                <a:cs typeface="Arial"/>
              </a:rPr>
              <a:t>date.)</a:t>
            </a:r>
            <a:endParaRPr sz="2400">
              <a:latin typeface="Arial"/>
              <a:cs typeface="Arial"/>
            </a:endParaRPr>
          </a:p>
          <a:p>
            <a:pPr marL="12700" marR="377190">
              <a:lnSpc>
                <a:spcPct val="79900"/>
              </a:lnSpc>
              <a:spcBef>
                <a:spcPts val="600"/>
              </a:spcBef>
            </a:pPr>
            <a:r>
              <a:rPr sz="2400" spc="-5" dirty="0">
                <a:latin typeface="Arial"/>
                <a:cs typeface="Arial"/>
              </a:rPr>
              <a:t>The </a:t>
            </a:r>
            <a:r>
              <a:rPr sz="2400" spc="-10" dirty="0">
                <a:latin typeface="Arial"/>
                <a:cs typeface="Arial"/>
              </a:rPr>
              <a:t>only</a:t>
            </a:r>
            <a:r>
              <a:rPr sz="2400" dirty="0">
                <a:latin typeface="Arial"/>
                <a:cs typeface="Arial"/>
              </a:rPr>
              <a:t> </a:t>
            </a:r>
            <a:r>
              <a:rPr sz="2400" spc="-5" dirty="0">
                <a:latin typeface="Arial"/>
                <a:cs typeface="Arial"/>
              </a:rPr>
              <a:t>attributes</a:t>
            </a:r>
            <a:r>
              <a:rPr sz="2400" dirty="0">
                <a:latin typeface="Arial"/>
                <a:cs typeface="Arial"/>
              </a:rPr>
              <a:t> </a:t>
            </a:r>
            <a:r>
              <a:rPr sz="2400" spc="-5" dirty="0">
                <a:latin typeface="Arial"/>
                <a:cs typeface="Arial"/>
              </a:rPr>
              <a:t>indicated are</a:t>
            </a:r>
            <a:r>
              <a:rPr sz="2400" dirty="0">
                <a:latin typeface="Arial"/>
                <a:cs typeface="Arial"/>
              </a:rPr>
              <a:t> </a:t>
            </a:r>
            <a:r>
              <a:rPr sz="2400" spc="-5" dirty="0">
                <a:latin typeface="Arial"/>
                <a:cs typeface="Arial"/>
              </a:rPr>
              <a:t>the</a:t>
            </a:r>
            <a:r>
              <a:rPr sz="2400" dirty="0">
                <a:latin typeface="Arial"/>
                <a:cs typeface="Arial"/>
              </a:rPr>
              <a:t> </a:t>
            </a:r>
            <a:r>
              <a:rPr sz="2400" spc="-5" dirty="0">
                <a:latin typeface="Arial"/>
                <a:cs typeface="Arial"/>
              </a:rPr>
              <a:t>names</a:t>
            </a:r>
            <a:r>
              <a:rPr sz="2400" dirty="0">
                <a:latin typeface="Arial"/>
                <a:cs typeface="Arial"/>
              </a:rPr>
              <a:t> of </a:t>
            </a:r>
            <a:r>
              <a:rPr sz="2400" spc="-5" dirty="0">
                <a:latin typeface="Arial"/>
                <a:cs typeface="Arial"/>
              </a:rPr>
              <a:t>the </a:t>
            </a:r>
            <a:r>
              <a:rPr sz="2400" dirty="0">
                <a:latin typeface="Arial"/>
                <a:cs typeface="Arial"/>
              </a:rPr>
              <a:t> </a:t>
            </a:r>
            <a:r>
              <a:rPr sz="2400" spc="-5" dirty="0">
                <a:latin typeface="Arial"/>
                <a:cs typeface="Arial"/>
              </a:rPr>
              <a:t>departments,</a:t>
            </a:r>
            <a:r>
              <a:rPr sz="2400" spc="10" dirty="0">
                <a:latin typeface="Arial"/>
                <a:cs typeface="Arial"/>
              </a:rPr>
              <a:t> </a:t>
            </a:r>
            <a:r>
              <a:rPr sz="2400" spc="-5" dirty="0">
                <a:latin typeface="Arial"/>
                <a:cs typeface="Arial"/>
              </a:rPr>
              <a:t>projects,</a:t>
            </a:r>
            <a:r>
              <a:rPr sz="2400" dirty="0">
                <a:latin typeface="Arial"/>
                <a:cs typeface="Arial"/>
              </a:rPr>
              <a:t> </a:t>
            </a:r>
            <a:r>
              <a:rPr sz="2400" spc="-5" dirty="0">
                <a:latin typeface="Arial"/>
                <a:cs typeface="Arial"/>
              </a:rPr>
              <a:t>supervisors</a:t>
            </a:r>
            <a:r>
              <a:rPr sz="2400" spc="5" dirty="0">
                <a:latin typeface="Arial"/>
                <a:cs typeface="Arial"/>
              </a:rPr>
              <a:t> </a:t>
            </a:r>
            <a:r>
              <a:rPr sz="2400" spc="-10" dirty="0">
                <a:latin typeface="Arial"/>
                <a:cs typeface="Arial"/>
              </a:rPr>
              <a:t>and</a:t>
            </a:r>
            <a:r>
              <a:rPr sz="2400" dirty="0">
                <a:latin typeface="Arial"/>
                <a:cs typeface="Arial"/>
              </a:rPr>
              <a:t> </a:t>
            </a:r>
            <a:r>
              <a:rPr sz="2400" spc="-5" dirty="0">
                <a:latin typeface="Arial"/>
                <a:cs typeface="Arial"/>
              </a:rPr>
              <a:t>employees,</a:t>
            </a:r>
            <a:r>
              <a:rPr sz="2400" spc="15" dirty="0">
                <a:latin typeface="Arial"/>
                <a:cs typeface="Arial"/>
              </a:rPr>
              <a:t> </a:t>
            </a:r>
            <a:r>
              <a:rPr sz="2400" spc="-5" dirty="0">
                <a:latin typeface="Arial"/>
                <a:cs typeface="Arial"/>
              </a:rPr>
              <a:t>as</a:t>
            </a:r>
            <a:r>
              <a:rPr sz="2400" dirty="0">
                <a:latin typeface="Arial"/>
                <a:cs typeface="Arial"/>
              </a:rPr>
              <a:t> </a:t>
            </a:r>
            <a:r>
              <a:rPr sz="2400" spc="-5" dirty="0">
                <a:latin typeface="Arial"/>
                <a:cs typeface="Arial"/>
              </a:rPr>
              <a:t>well </a:t>
            </a:r>
            <a:r>
              <a:rPr sz="2400" spc="-650" dirty="0">
                <a:latin typeface="Arial"/>
                <a:cs typeface="Arial"/>
              </a:rPr>
              <a:t> </a:t>
            </a:r>
            <a:r>
              <a:rPr sz="2400" spc="-5" dirty="0">
                <a:latin typeface="Arial"/>
                <a:cs typeface="Arial"/>
              </a:rPr>
              <a:t>as</a:t>
            </a:r>
            <a:r>
              <a:rPr sz="2400" dirty="0">
                <a:latin typeface="Arial"/>
                <a:cs typeface="Arial"/>
              </a:rPr>
              <a:t> </a:t>
            </a:r>
            <a:r>
              <a:rPr sz="2400" spc="-5" dirty="0">
                <a:latin typeface="Arial"/>
                <a:cs typeface="Arial"/>
              </a:rPr>
              <a:t>the</a:t>
            </a:r>
            <a:r>
              <a:rPr sz="2400" dirty="0">
                <a:latin typeface="Arial"/>
                <a:cs typeface="Arial"/>
              </a:rPr>
              <a:t> </a:t>
            </a:r>
            <a:r>
              <a:rPr sz="2400" spc="-5" dirty="0">
                <a:latin typeface="Arial"/>
                <a:cs typeface="Arial"/>
              </a:rPr>
              <a:t>supervisor</a:t>
            </a:r>
            <a:r>
              <a:rPr sz="2400" dirty="0">
                <a:latin typeface="Arial"/>
                <a:cs typeface="Arial"/>
              </a:rPr>
              <a:t> </a:t>
            </a:r>
            <a:r>
              <a:rPr sz="2400" spc="-5" dirty="0">
                <a:latin typeface="Arial"/>
                <a:cs typeface="Arial"/>
              </a:rPr>
              <a:t>and employee</a:t>
            </a:r>
            <a:r>
              <a:rPr sz="2400" dirty="0">
                <a:latin typeface="Arial"/>
                <a:cs typeface="Arial"/>
              </a:rPr>
              <a:t> </a:t>
            </a:r>
            <a:r>
              <a:rPr sz="2400" spc="-10" dirty="0">
                <a:latin typeface="Arial"/>
                <a:cs typeface="Arial"/>
              </a:rPr>
              <a:t>NUMBER</a:t>
            </a:r>
            <a:r>
              <a:rPr sz="2400" spc="-5" dirty="0">
                <a:latin typeface="Arial"/>
                <a:cs typeface="Arial"/>
              </a:rPr>
              <a:t> </a:t>
            </a:r>
            <a:r>
              <a:rPr sz="2400" spc="-10" dirty="0">
                <a:latin typeface="Arial"/>
                <a:cs typeface="Arial"/>
              </a:rPr>
              <a:t>and</a:t>
            </a:r>
            <a:r>
              <a:rPr sz="2400" dirty="0">
                <a:latin typeface="Arial"/>
                <a:cs typeface="Arial"/>
              </a:rPr>
              <a:t> a</a:t>
            </a:r>
            <a:r>
              <a:rPr sz="2400" spc="-5" dirty="0">
                <a:latin typeface="Arial"/>
                <a:cs typeface="Arial"/>
              </a:rPr>
              <a:t> </a:t>
            </a:r>
            <a:r>
              <a:rPr sz="2400" spc="-10" dirty="0">
                <a:latin typeface="Arial"/>
                <a:cs typeface="Arial"/>
              </a:rPr>
              <a:t>unique </a:t>
            </a:r>
            <a:r>
              <a:rPr sz="2400" spc="-5" dirty="0">
                <a:latin typeface="Arial"/>
                <a:cs typeface="Arial"/>
              </a:rPr>
              <a:t> project</a:t>
            </a:r>
            <a:r>
              <a:rPr sz="2400" spc="5" dirty="0">
                <a:latin typeface="Arial"/>
                <a:cs typeface="Arial"/>
              </a:rPr>
              <a:t> </a:t>
            </a:r>
            <a:r>
              <a:rPr sz="2400" spc="-5" dirty="0">
                <a:latin typeface="Arial"/>
                <a:cs typeface="Arial"/>
              </a:rPr>
              <a:t>number.</a:t>
            </a:r>
            <a:endParaRPr sz="2400">
              <a:latin typeface="Arial"/>
              <a:cs typeface="Arial"/>
            </a:endParaRPr>
          </a:p>
        </p:txBody>
      </p:sp>
      <p:sp>
        <p:nvSpPr>
          <p:cNvPr id="5" name="object 5"/>
          <p:cNvSpPr txBox="1"/>
          <p:nvPr/>
        </p:nvSpPr>
        <p:spPr>
          <a:xfrm>
            <a:off x="1906271" y="2192020"/>
            <a:ext cx="132715" cy="391160"/>
          </a:xfrm>
          <a:prstGeom prst="rect">
            <a:avLst/>
          </a:prstGeom>
        </p:spPr>
        <p:txBody>
          <a:bodyPr vert="horz" wrap="square" lIns="0" tIns="12700" rIns="0" bIns="0" rtlCol="0">
            <a:spAutoFit/>
          </a:bodyPr>
          <a:lstStyle/>
          <a:p>
            <a:pPr marL="12700">
              <a:spcBef>
                <a:spcPts val="100"/>
              </a:spcBef>
            </a:pPr>
            <a:r>
              <a:rPr sz="2400" dirty="0">
                <a:latin typeface="Arial"/>
                <a:cs typeface="Arial"/>
              </a:rPr>
              <a:t>•</a:t>
            </a:r>
            <a:endParaRPr sz="2400">
              <a:latin typeface="Arial"/>
              <a:cs typeface="Arial"/>
            </a:endParaRPr>
          </a:p>
        </p:txBody>
      </p:sp>
      <p:sp>
        <p:nvSpPr>
          <p:cNvPr id="6" name="object 6"/>
          <p:cNvSpPr txBox="1"/>
          <p:nvPr/>
        </p:nvSpPr>
        <p:spPr>
          <a:xfrm>
            <a:off x="1906271" y="3144520"/>
            <a:ext cx="132715" cy="391160"/>
          </a:xfrm>
          <a:prstGeom prst="rect">
            <a:avLst/>
          </a:prstGeom>
        </p:spPr>
        <p:txBody>
          <a:bodyPr vert="horz" wrap="square" lIns="0" tIns="12700" rIns="0" bIns="0" rtlCol="0">
            <a:spAutoFit/>
          </a:bodyPr>
          <a:lstStyle/>
          <a:p>
            <a:pPr marL="12700">
              <a:spcBef>
                <a:spcPts val="100"/>
              </a:spcBef>
            </a:pPr>
            <a:r>
              <a:rPr sz="2400" dirty="0">
                <a:latin typeface="Arial"/>
                <a:cs typeface="Arial"/>
              </a:rPr>
              <a:t>•</a:t>
            </a:r>
            <a:endParaRPr sz="2400">
              <a:latin typeface="Arial"/>
              <a:cs typeface="Arial"/>
            </a:endParaRPr>
          </a:p>
        </p:txBody>
      </p:sp>
      <p:sp>
        <p:nvSpPr>
          <p:cNvPr id="7" name="object 7"/>
          <p:cNvSpPr txBox="1"/>
          <p:nvPr/>
        </p:nvSpPr>
        <p:spPr>
          <a:xfrm>
            <a:off x="1906271" y="5266690"/>
            <a:ext cx="132715" cy="391160"/>
          </a:xfrm>
          <a:prstGeom prst="rect">
            <a:avLst/>
          </a:prstGeom>
        </p:spPr>
        <p:txBody>
          <a:bodyPr vert="horz" wrap="square" lIns="0" tIns="12700" rIns="0" bIns="0" rtlCol="0">
            <a:spAutoFit/>
          </a:bodyPr>
          <a:lstStyle/>
          <a:p>
            <a:pPr marL="12700">
              <a:spcBef>
                <a:spcPts val="100"/>
              </a:spcBef>
            </a:pPr>
            <a:r>
              <a:rPr sz="2400" dirty="0">
                <a:latin typeface="Arial"/>
                <a:cs typeface="Arial"/>
              </a:rPr>
              <a:t>•</a:t>
            </a:r>
            <a:endParaRPr sz="2400">
              <a:latin typeface="Arial"/>
              <a:cs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8771" y="497840"/>
            <a:ext cx="3929379" cy="695960"/>
          </a:xfrm>
          <a:prstGeom prst="rect">
            <a:avLst/>
          </a:prstGeom>
        </p:spPr>
        <p:txBody>
          <a:bodyPr vert="horz" wrap="square" lIns="0" tIns="12700" rIns="0" bIns="0" rtlCol="0" anchor="ctr">
            <a:spAutoFit/>
          </a:bodyPr>
          <a:lstStyle/>
          <a:p>
            <a:pPr marL="12700">
              <a:lnSpc>
                <a:spcPct val="100000"/>
              </a:lnSpc>
              <a:spcBef>
                <a:spcPts val="100"/>
              </a:spcBef>
            </a:pPr>
            <a:r>
              <a:rPr spc="-15" dirty="0"/>
              <a:t>Map</a:t>
            </a:r>
            <a:r>
              <a:rPr spc="-50" dirty="0"/>
              <a:t> </a:t>
            </a:r>
            <a:r>
              <a:rPr spc="-10" dirty="0"/>
              <a:t>Attributes</a:t>
            </a:r>
          </a:p>
        </p:txBody>
      </p:sp>
      <p:sp>
        <p:nvSpPr>
          <p:cNvPr id="3" name="object 3"/>
          <p:cNvSpPr txBox="1"/>
          <p:nvPr/>
        </p:nvSpPr>
        <p:spPr>
          <a:xfrm>
            <a:off x="1830071" y="1482090"/>
            <a:ext cx="8434705" cy="5233670"/>
          </a:xfrm>
          <a:prstGeom prst="rect">
            <a:avLst/>
          </a:prstGeom>
        </p:spPr>
        <p:txBody>
          <a:bodyPr vert="horz" wrap="square" lIns="0" tIns="12700" rIns="0" bIns="0" rtlCol="0">
            <a:spAutoFit/>
          </a:bodyPr>
          <a:lstStyle/>
          <a:p>
            <a:pPr marL="355600" marR="5080" indent="-342900">
              <a:spcBef>
                <a:spcPts val="100"/>
              </a:spcBef>
              <a:buChar char="•"/>
              <a:tabLst>
                <a:tab pos="354965" algn="l"/>
                <a:tab pos="355600" algn="l"/>
              </a:tabLst>
            </a:pPr>
            <a:r>
              <a:rPr sz="2800" spc="-10" dirty="0">
                <a:latin typeface="Arial"/>
                <a:cs typeface="Arial"/>
              </a:rPr>
              <a:t>For</a:t>
            </a:r>
            <a:r>
              <a:rPr sz="2800" spc="5" dirty="0">
                <a:latin typeface="Arial"/>
                <a:cs typeface="Arial"/>
              </a:rPr>
              <a:t> </a:t>
            </a:r>
            <a:r>
              <a:rPr sz="2800" spc="-5" dirty="0">
                <a:latin typeface="Arial"/>
                <a:cs typeface="Arial"/>
              </a:rPr>
              <a:t>each attribute </a:t>
            </a:r>
            <a:r>
              <a:rPr sz="2800" spc="-10" dirty="0">
                <a:latin typeface="Arial"/>
                <a:cs typeface="Arial"/>
              </a:rPr>
              <a:t>we </a:t>
            </a:r>
            <a:r>
              <a:rPr sz="2800" spc="-5" dirty="0">
                <a:latin typeface="Arial"/>
                <a:cs typeface="Arial"/>
              </a:rPr>
              <a:t>need</a:t>
            </a:r>
            <a:r>
              <a:rPr sz="2800" spc="5" dirty="0">
                <a:latin typeface="Arial"/>
                <a:cs typeface="Arial"/>
              </a:rPr>
              <a:t> </a:t>
            </a:r>
            <a:r>
              <a:rPr sz="2800" dirty="0">
                <a:latin typeface="Arial"/>
                <a:cs typeface="Arial"/>
              </a:rPr>
              <a:t>to</a:t>
            </a:r>
            <a:r>
              <a:rPr sz="2800" spc="-10" dirty="0">
                <a:latin typeface="Arial"/>
                <a:cs typeface="Arial"/>
              </a:rPr>
              <a:t> </a:t>
            </a:r>
            <a:r>
              <a:rPr sz="2800" dirty="0">
                <a:latin typeface="Arial"/>
                <a:cs typeface="Arial"/>
              </a:rPr>
              <a:t>match </a:t>
            </a:r>
            <a:r>
              <a:rPr sz="2800" spc="-5" dirty="0">
                <a:latin typeface="Arial"/>
                <a:cs typeface="Arial"/>
              </a:rPr>
              <a:t>it</a:t>
            </a:r>
            <a:r>
              <a:rPr sz="2800" spc="5" dirty="0">
                <a:latin typeface="Arial"/>
                <a:cs typeface="Arial"/>
              </a:rPr>
              <a:t> </a:t>
            </a:r>
            <a:r>
              <a:rPr sz="2800" spc="-10" dirty="0">
                <a:latin typeface="Arial"/>
                <a:cs typeface="Arial"/>
              </a:rPr>
              <a:t>with</a:t>
            </a:r>
            <a:r>
              <a:rPr sz="2800" spc="-5" dirty="0">
                <a:latin typeface="Arial"/>
                <a:cs typeface="Arial"/>
              </a:rPr>
              <a:t> exactly </a:t>
            </a:r>
            <a:r>
              <a:rPr sz="2800" dirty="0">
                <a:latin typeface="Arial"/>
                <a:cs typeface="Arial"/>
              </a:rPr>
              <a:t> </a:t>
            </a:r>
            <a:r>
              <a:rPr sz="2800" spc="-5" dirty="0">
                <a:latin typeface="Arial"/>
                <a:cs typeface="Arial"/>
              </a:rPr>
              <a:t>one entity.</a:t>
            </a:r>
            <a:r>
              <a:rPr sz="2800" dirty="0">
                <a:latin typeface="Arial"/>
                <a:cs typeface="Arial"/>
              </a:rPr>
              <a:t> Often</a:t>
            </a:r>
            <a:r>
              <a:rPr sz="2800" spc="-10" dirty="0">
                <a:latin typeface="Arial"/>
                <a:cs typeface="Arial"/>
              </a:rPr>
              <a:t> </a:t>
            </a:r>
            <a:r>
              <a:rPr sz="2800" dirty="0">
                <a:latin typeface="Arial"/>
                <a:cs typeface="Arial"/>
              </a:rPr>
              <a:t>it seems</a:t>
            </a:r>
            <a:r>
              <a:rPr sz="2800" spc="5" dirty="0">
                <a:latin typeface="Arial"/>
                <a:cs typeface="Arial"/>
              </a:rPr>
              <a:t> </a:t>
            </a:r>
            <a:r>
              <a:rPr sz="2800" dirty="0">
                <a:latin typeface="Arial"/>
                <a:cs typeface="Arial"/>
              </a:rPr>
              <a:t>like </a:t>
            </a:r>
            <a:r>
              <a:rPr sz="2800" spc="-5" dirty="0">
                <a:latin typeface="Arial"/>
                <a:cs typeface="Arial"/>
              </a:rPr>
              <a:t>an attribute </a:t>
            </a:r>
            <a:r>
              <a:rPr sz="2800" dirty="0">
                <a:latin typeface="Arial"/>
                <a:cs typeface="Arial"/>
              </a:rPr>
              <a:t>should </a:t>
            </a:r>
            <a:r>
              <a:rPr sz="2800" spc="5" dirty="0">
                <a:latin typeface="Arial"/>
                <a:cs typeface="Arial"/>
              </a:rPr>
              <a:t> </a:t>
            </a:r>
            <a:r>
              <a:rPr sz="2800" spc="-5" dirty="0">
                <a:latin typeface="Arial"/>
                <a:cs typeface="Arial"/>
              </a:rPr>
              <a:t>go </a:t>
            </a:r>
            <a:r>
              <a:rPr sz="2800" spc="-10" dirty="0">
                <a:latin typeface="Arial"/>
                <a:cs typeface="Arial"/>
              </a:rPr>
              <a:t>with</a:t>
            </a:r>
            <a:r>
              <a:rPr sz="2800" spc="5" dirty="0">
                <a:latin typeface="Arial"/>
                <a:cs typeface="Arial"/>
              </a:rPr>
              <a:t> </a:t>
            </a:r>
            <a:r>
              <a:rPr sz="2800" dirty="0">
                <a:latin typeface="Arial"/>
                <a:cs typeface="Arial"/>
              </a:rPr>
              <a:t>more</a:t>
            </a:r>
            <a:r>
              <a:rPr sz="2800" spc="-5" dirty="0">
                <a:latin typeface="Arial"/>
                <a:cs typeface="Arial"/>
              </a:rPr>
              <a:t> than one entity</a:t>
            </a:r>
            <a:r>
              <a:rPr sz="2800" spc="-15" dirty="0">
                <a:latin typeface="Arial"/>
                <a:cs typeface="Arial"/>
              </a:rPr>
              <a:t> </a:t>
            </a:r>
            <a:r>
              <a:rPr sz="2800" spc="-5" dirty="0">
                <a:latin typeface="Arial"/>
                <a:cs typeface="Arial"/>
              </a:rPr>
              <a:t>(e.g.</a:t>
            </a:r>
            <a:r>
              <a:rPr sz="2800" spc="5" dirty="0">
                <a:latin typeface="Arial"/>
                <a:cs typeface="Arial"/>
              </a:rPr>
              <a:t> </a:t>
            </a:r>
            <a:r>
              <a:rPr sz="2800" spc="-5" dirty="0">
                <a:latin typeface="Arial"/>
                <a:cs typeface="Arial"/>
              </a:rPr>
              <a:t>Name).</a:t>
            </a:r>
            <a:r>
              <a:rPr sz="2800" dirty="0">
                <a:latin typeface="Arial"/>
                <a:cs typeface="Arial"/>
              </a:rPr>
              <a:t> In</a:t>
            </a:r>
            <a:r>
              <a:rPr sz="2800" spc="-5" dirty="0">
                <a:latin typeface="Arial"/>
                <a:cs typeface="Arial"/>
              </a:rPr>
              <a:t> this </a:t>
            </a:r>
            <a:r>
              <a:rPr sz="2800" dirty="0">
                <a:latin typeface="Arial"/>
                <a:cs typeface="Arial"/>
              </a:rPr>
              <a:t> case you </a:t>
            </a:r>
            <a:r>
              <a:rPr sz="2800" spc="-5" dirty="0">
                <a:latin typeface="Arial"/>
                <a:cs typeface="Arial"/>
              </a:rPr>
              <a:t>need </a:t>
            </a:r>
            <a:r>
              <a:rPr sz="2800" dirty="0">
                <a:latin typeface="Arial"/>
                <a:cs typeface="Arial"/>
              </a:rPr>
              <a:t>to </a:t>
            </a:r>
            <a:r>
              <a:rPr sz="2800" spc="-5" dirty="0">
                <a:latin typeface="Arial"/>
                <a:cs typeface="Arial"/>
              </a:rPr>
              <a:t>add </a:t>
            </a:r>
            <a:r>
              <a:rPr sz="2800" dirty="0">
                <a:latin typeface="Arial"/>
                <a:cs typeface="Arial"/>
              </a:rPr>
              <a:t>a </a:t>
            </a:r>
            <a:r>
              <a:rPr sz="2800" spc="-5" dirty="0">
                <a:latin typeface="Arial"/>
                <a:cs typeface="Arial"/>
              </a:rPr>
              <a:t>modifier </a:t>
            </a:r>
            <a:r>
              <a:rPr sz="2800" dirty="0">
                <a:latin typeface="Arial"/>
                <a:cs typeface="Arial"/>
              </a:rPr>
              <a:t>to </a:t>
            </a:r>
            <a:r>
              <a:rPr sz="2800" spc="-5" dirty="0">
                <a:latin typeface="Arial"/>
                <a:cs typeface="Arial"/>
              </a:rPr>
              <a:t>the attribute </a:t>
            </a:r>
            <a:r>
              <a:rPr sz="2800" dirty="0">
                <a:latin typeface="Arial"/>
                <a:cs typeface="Arial"/>
              </a:rPr>
              <a:t> name to make it </a:t>
            </a:r>
            <a:r>
              <a:rPr sz="2800" spc="-5" dirty="0">
                <a:latin typeface="Arial"/>
                <a:cs typeface="Arial"/>
              </a:rPr>
              <a:t>unique (e.g. Customer </a:t>
            </a:r>
            <a:r>
              <a:rPr sz="2800" dirty="0">
                <a:latin typeface="Arial"/>
                <a:cs typeface="Arial"/>
              </a:rPr>
              <a:t>Name, </a:t>
            </a:r>
            <a:r>
              <a:rPr sz="2800" spc="5" dirty="0">
                <a:latin typeface="Arial"/>
                <a:cs typeface="Arial"/>
              </a:rPr>
              <a:t> </a:t>
            </a:r>
            <a:r>
              <a:rPr sz="2800" spc="-5" dirty="0">
                <a:latin typeface="Arial"/>
                <a:cs typeface="Arial"/>
              </a:rPr>
              <a:t>Employee</a:t>
            </a:r>
            <a:r>
              <a:rPr sz="2800" dirty="0">
                <a:latin typeface="Arial"/>
                <a:cs typeface="Arial"/>
              </a:rPr>
              <a:t> </a:t>
            </a:r>
            <a:r>
              <a:rPr sz="2800" spc="-5" dirty="0">
                <a:latin typeface="Arial"/>
                <a:cs typeface="Arial"/>
              </a:rPr>
              <a:t>Name,</a:t>
            </a:r>
            <a:r>
              <a:rPr sz="2800" dirty="0">
                <a:latin typeface="Arial"/>
                <a:cs typeface="Arial"/>
              </a:rPr>
              <a:t> etc.)</a:t>
            </a:r>
            <a:r>
              <a:rPr sz="2800" spc="-10" dirty="0">
                <a:latin typeface="Arial"/>
                <a:cs typeface="Arial"/>
              </a:rPr>
              <a:t> </a:t>
            </a:r>
            <a:r>
              <a:rPr sz="2800" spc="-5" dirty="0">
                <a:latin typeface="Arial"/>
                <a:cs typeface="Arial"/>
              </a:rPr>
              <a:t>or</a:t>
            </a:r>
            <a:r>
              <a:rPr sz="2800" spc="5" dirty="0">
                <a:latin typeface="Arial"/>
                <a:cs typeface="Arial"/>
              </a:rPr>
              <a:t> </a:t>
            </a:r>
            <a:r>
              <a:rPr sz="2800" spc="-5" dirty="0">
                <a:latin typeface="Arial"/>
                <a:cs typeface="Arial"/>
              </a:rPr>
              <a:t>determine</a:t>
            </a:r>
            <a:r>
              <a:rPr sz="2800" spc="-10" dirty="0">
                <a:latin typeface="Arial"/>
                <a:cs typeface="Arial"/>
              </a:rPr>
              <a:t> </a:t>
            </a:r>
            <a:r>
              <a:rPr sz="2800" spc="-5" dirty="0">
                <a:latin typeface="Arial"/>
                <a:cs typeface="Arial"/>
              </a:rPr>
              <a:t>which</a:t>
            </a:r>
            <a:r>
              <a:rPr sz="2800" dirty="0">
                <a:latin typeface="Arial"/>
                <a:cs typeface="Arial"/>
              </a:rPr>
              <a:t> </a:t>
            </a:r>
            <a:r>
              <a:rPr sz="2800" spc="-5" dirty="0">
                <a:latin typeface="Arial"/>
                <a:cs typeface="Arial"/>
              </a:rPr>
              <a:t>entity</a:t>
            </a:r>
            <a:r>
              <a:rPr sz="2800" spc="-15" dirty="0">
                <a:latin typeface="Arial"/>
                <a:cs typeface="Arial"/>
              </a:rPr>
              <a:t> </a:t>
            </a:r>
            <a:r>
              <a:rPr sz="2800" spc="-5" dirty="0">
                <a:latin typeface="Arial"/>
                <a:cs typeface="Arial"/>
              </a:rPr>
              <a:t>an </a:t>
            </a:r>
            <a:r>
              <a:rPr sz="2800" spc="-765" dirty="0">
                <a:latin typeface="Arial"/>
                <a:cs typeface="Arial"/>
              </a:rPr>
              <a:t> </a:t>
            </a:r>
            <a:r>
              <a:rPr sz="2800" spc="-5" dirty="0">
                <a:latin typeface="Arial"/>
                <a:cs typeface="Arial"/>
              </a:rPr>
              <a:t>attribute</a:t>
            </a:r>
            <a:r>
              <a:rPr sz="2800" spc="-10" dirty="0">
                <a:latin typeface="Arial"/>
                <a:cs typeface="Arial"/>
              </a:rPr>
              <a:t> </a:t>
            </a:r>
            <a:r>
              <a:rPr sz="2800" spc="-5" dirty="0">
                <a:latin typeface="Arial"/>
                <a:cs typeface="Arial"/>
              </a:rPr>
              <a:t>"best'</a:t>
            </a:r>
            <a:r>
              <a:rPr sz="2800" spc="-15" dirty="0">
                <a:latin typeface="Arial"/>
                <a:cs typeface="Arial"/>
              </a:rPr>
              <a:t> </a:t>
            </a:r>
            <a:r>
              <a:rPr sz="2800" spc="-5" dirty="0">
                <a:latin typeface="Arial"/>
                <a:cs typeface="Arial"/>
              </a:rPr>
              <a:t>describes.</a:t>
            </a:r>
            <a:endParaRPr sz="2800">
              <a:latin typeface="Arial"/>
              <a:cs typeface="Arial"/>
            </a:endParaRPr>
          </a:p>
          <a:p>
            <a:pPr marL="355600" marR="279400" indent="-342900">
              <a:spcBef>
                <a:spcPts val="690"/>
              </a:spcBef>
              <a:buChar char="•"/>
              <a:tabLst>
                <a:tab pos="354965" algn="l"/>
                <a:tab pos="355600" algn="l"/>
              </a:tabLst>
            </a:pPr>
            <a:r>
              <a:rPr sz="2800" dirty="0">
                <a:latin typeface="Arial"/>
                <a:cs typeface="Arial"/>
              </a:rPr>
              <a:t>If</a:t>
            </a:r>
            <a:r>
              <a:rPr sz="2800" spc="-5" dirty="0">
                <a:latin typeface="Arial"/>
                <a:cs typeface="Arial"/>
              </a:rPr>
              <a:t> </a:t>
            </a:r>
            <a:r>
              <a:rPr sz="2800" spc="-10" dirty="0">
                <a:latin typeface="Arial"/>
                <a:cs typeface="Arial"/>
              </a:rPr>
              <a:t>you</a:t>
            </a:r>
            <a:r>
              <a:rPr sz="2800" spc="-5" dirty="0">
                <a:latin typeface="Arial"/>
                <a:cs typeface="Arial"/>
              </a:rPr>
              <a:t> have attributes</a:t>
            </a:r>
            <a:r>
              <a:rPr sz="2800" spc="5" dirty="0">
                <a:latin typeface="Arial"/>
                <a:cs typeface="Arial"/>
              </a:rPr>
              <a:t> </a:t>
            </a:r>
            <a:r>
              <a:rPr sz="2800" spc="-5" dirty="0">
                <a:latin typeface="Arial"/>
                <a:cs typeface="Arial"/>
              </a:rPr>
              <a:t>left</a:t>
            </a:r>
            <a:r>
              <a:rPr sz="2800" dirty="0">
                <a:latin typeface="Arial"/>
                <a:cs typeface="Arial"/>
              </a:rPr>
              <a:t> </a:t>
            </a:r>
            <a:r>
              <a:rPr sz="2800" spc="-5" dirty="0">
                <a:latin typeface="Arial"/>
                <a:cs typeface="Arial"/>
              </a:rPr>
              <a:t>over</a:t>
            </a:r>
            <a:r>
              <a:rPr sz="2800" spc="5" dirty="0">
                <a:latin typeface="Arial"/>
                <a:cs typeface="Arial"/>
              </a:rPr>
              <a:t> </a:t>
            </a:r>
            <a:r>
              <a:rPr sz="2800" spc="-10" dirty="0">
                <a:latin typeface="Arial"/>
                <a:cs typeface="Arial"/>
              </a:rPr>
              <a:t>without </a:t>
            </a:r>
            <a:r>
              <a:rPr sz="2800" spc="-5" dirty="0">
                <a:latin typeface="Arial"/>
                <a:cs typeface="Arial"/>
              </a:rPr>
              <a:t> corresponding entities, you </a:t>
            </a:r>
            <a:r>
              <a:rPr sz="2800" spc="5" dirty="0">
                <a:latin typeface="Arial"/>
                <a:cs typeface="Arial"/>
              </a:rPr>
              <a:t>may </a:t>
            </a:r>
            <a:r>
              <a:rPr sz="2800" spc="-5" dirty="0">
                <a:latin typeface="Arial"/>
                <a:cs typeface="Arial"/>
              </a:rPr>
              <a:t>have </a:t>
            </a:r>
            <a:r>
              <a:rPr sz="2800" dirty="0">
                <a:latin typeface="Arial"/>
                <a:cs typeface="Arial"/>
              </a:rPr>
              <a:t>missed </a:t>
            </a:r>
            <a:r>
              <a:rPr sz="2800" spc="-5" dirty="0">
                <a:latin typeface="Arial"/>
                <a:cs typeface="Arial"/>
              </a:rPr>
              <a:t>an </a:t>
            </a:r>
            <a:r>
              <a:rPr sz="2800" dirty="0">
                <a:latin typeface="Arial"/>
                <a:cs typeface="Arial"/>
              </a:rPr>
              <a:t> </a:t>
            </a:r>
            <a:r>
              <a:rPr sz="2800" spc="-5" dirty="0">
                <a:latin typeface="Arial"/>
                <a:cs typeface="Arial"/>
              </a:rPr>
              <a:t>entity</a:t>
            </a:r>
            <a:r>
              <a:rPr sz="2800" spc="-10" dirty="0">
                <a:latin typeface="Arial"/>
                <a:cs typeface="Arial"/>
              </a:rPr>
              <a:t> </a:t>
            </a:r>
            <a:r>
              <a:rPr sz="2800" spc="-5" dirty="0">
                <a:latin typeface="Arial"/>
                <a:cs typeface="Arial"/>
              </a:rPr>
              <a:t>and</a:t>
            </a:r>
            <a:r>
              <a:rPr sz="2800" dirty="0">
                <a:latin typeface="Arial"/>
                <a:cs typeface="Arial"/>
              </a:rPr>
              <a:t> its</a:t>
            </a:r>
            <a:r>
              <a:rPr sz="2800" spc="10" dirty="0">
                <a:latin typeface="Arial"/>
                <a:cs typeface="Arial"/>
              </a:rPr>
              <a:t> </a:t>
            </a:r>
            <a:r>
              <a:rPr sz="2800" spc="-5" dirty="0">
                <a:latin typeface="Arial"/>
                <a:cs typeface="Arial"/>
              </a:rPr>
              <a:t>corresponding relationships.</a:t>
            </a:r>
            <a:r>
              <a:rPr sz="2800" spc="5" dirty="0">
                <a:latin typeface="Arial"/>
                <a:cs typeface="Arial"/>
              </a:rPr>
              <a:t> </a:t>
            </a:r>
            <a:r>
              <a:rPr sz="2800" spc="-5" dirty="0">
                <a:latin typeface="Arial"/>
                <a:cs typeface="Arial"/>
              </a:rPr>
              <a:t>Identify </a:t>
            </a:r>
            <a:r>
              <a:rPr sz="2800" spc="-760" dirty="0">
                <a:latin typeface="Arial"/>
                <a:cs typeface="Arial"/>
              </a:rPr>
              <a:t> </a:t>
            </a:r>
            <a:r>
              <a:rPr sz="2800" spc="-5" dirty="0">
                <a:latin typeface="Arial"/>
                <a:cs typeface="Arial"/>
              </a:rPr>
              <a:t>these</a:t>
            </a:r>
            <a:r>
              <a:rPr sz="2800" spc="-10" dirty="0">
                <a:latin typeface="Arial"/>
                <a:cs typeface="Arial"/>
              </a:rPr>
              <a:t> </a:t>
            </a:r>
            <a:r>
              <a:rPr sz="2800" dirty="0">
                <a:latin typeface="Arial"/>
                <a:cs typeface="Arial"/>
              </a:rPr>
              <a:t>missed</a:t>
            </a:r>
            <a:r>
              <a:rPr sz="2800" spc="10" dirty="0">
                <a:latin typeface="Arial"/>
                <a:cs typeface="Arial"/>
              </a:rPr>
              <a:t> </a:t>
            </a:r>
            <a:r>
              <a:rPr sz="2800" spc="-5" dirty="0">
                <a:latin typeface="Arial"/>
                <a:cs typeface="Arial"/>
              </a:rPr>
              <a:t>entities</a:t>
            </a:r>
            <a:r>
              <a:rPr sz="2800" spc="5" dirty="0">
                <a:latin typeface="Arial"/>
                <a:cs typeface="Arial"/>
              </a:rPr>
              <a:t> </a:t>
            </a:r>
            <a:r>
              <a:rPr sz="2800" spc="-5" dirty="0">
                <a:latin typeface="Arial"/>
                <a:cs typeface="Arial"/>
              </a:rPr>
              <a:t>and</a:t>
            </a:r>
            <a:r>
              <a:rPr sz="2800" spc="-10" dirty="0">
                <a:latin typeface="Arial"/>
                <a:cs typeface="Arial"/>
              </a:rPr>
              <a:t> </a:t>
            </a:r>
            <a:r>
              <a:rPr sz="2800" spc="-5" dirty="0">
                <a:latin typeface="Arial"/>
                <a:cs typeface="Arial"/>
              </a:rPr>
              <a:t>add them</a:t>
            </a:r>
            <a:r>
              <a:rPr sz="2800" spc="10" dirty="0">
                <a:latin typeface="Arial"/>
                <a:cs typeface="Arial"/>
              </a:rPr>
              <a:t> </a:t>
            </a:r>
            <a:r>
              <a:rPr sz="2800" dirty="0">
                <a:latin typeface="Arial"/>
                <a:cs typeface="Arial"/>
              </a:rPr>
              <a:t>to</a:t>
            </a:r>
            <a:r>
              <a:rPr sz="2800" spc="-5" dirty="0">
                <a:latin typeface="Arial"/>
                <a:cs typeface="Arial"/>
              </a:rPr>
              <a:t> the </a:t>
            </a:r>
            <a:r>
              <a:rPr sz="2800" dirty="0">
                <a:latin typeface="Arial"/>
                <a:cs typeface="Arial"/>
              </a:rPr>
              <a:t> </a:t>
            </a:r>
            <a:r>
              <a:rPr sz="2800" spc="-5" dirty="0">
                <a:latin typeface="Arial"/>
                <a:cs typeface="Arial"/>
              </a:rPr>
              <a:t>relationship</a:t>
            </a:r>
            <a:r>
              <a:rPr sz="2800" spc="-10" dirty="0">
                <a:latin typeface="Arial"/>
                <a:cs typeface="Arial"/>
              </a:rPr>
              <a:t> </a:t>
            </a:r>
            <a:r>
              <a:rPr sz="2800" dirty="0">
                <a:latin typeface="Arial"/>
                <a:cs typeface="Arial"/>
              </a:rPr>
              <a:t>matrix</a:t>
            </a:r>
            <a:r>
              <a:rPr sz="2800" spc="-20" dirty="0">
                <a:latin typeface="Arial"/>
                <a:cs typeface="Arial"/>
              </a:rPr>
              <a:t> </a:t>
            </a:r>
            <a:r>
              <a:rPr sz="2800" spc="-10" dirty="0">
                <a:latin typeface="Arial"/>
                <a:cs typeface="Arial"/>
              </a:rPr>
              <a:t>now.</a:t>
            </a:r>
            <a:endParaRPr sz="2800">
              <a:latin typeface="Arial"/>
              <a:cs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0689" y="497840"/>
            <a:ext cx="6223000" cy="695960"/>
          </a:xfrm>
          <a:prstGeom prst="rect">
            <a:avLst/>
          </a:prstGeom>
        </p:spPr>
        <p:txBody>
          <a:bodyPr vert="horz" wrap="square" lIns="0" tIns="12700" rIns="0" bIns="0" rtlCol="0" anchor="ctr">
            <a:spAutoFit/>
          </a:bodyPr>
          <a:lstStyle/>
          <a:p>
            <a:pPr marL="12700">
              <a:lnSpc>
                <a:spcPct val="100000"/>
              </a:lnSpc>
              <a:spcBef>
                <a:spcPts val="100"/>
              </a:spcBef>
            </a:pPr>
            <a:r>
              <a:rPr spc="-15" dirty="0"/>
              <a:t>Map</a:t>
            </a:r>
            <a:r>
              <a:rPr spc="-55" dirty="0"/>
              <a:t> </a:t>
            </a:r>
            <a:r>
              <a:rPr spc="-5" dirty="0"/>
              <a:t>Attributes</a:t>
            </a:r>
            <a:r>
              <a:rPr spc="-40" dirty="0"/>
              <a:t> </a:t>
            </a:r>
            <a:r>
              <a:rPr spc="-5" dirty="0"/>
              <a:t>(Contd.)</a:t>
            </a:r>
          </a:p>
        </p:txBody>
      </p:sp>
      <p:pic>
        <p:nvPicPr>
          <p:cNvPr id="3" name="object 3"/>
          <p:cNvPicPr/>
          <p:nvPr/>
        </p:nvPicPr>
        <p:blipFill>
          <a:blip r:embed="rId2" cstate="print"/>
          <a:stretch>
            <a:fillRect/>
          </a:stretch>
        </p:blipFill>
        <p:spPr>
          <a:xfrm>
            <a:off x="1846006" y="2421048"/>
            <a:ext cx="8518668" cy="2716039"/>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730" y="162559"/>
            <a:ext cx="7002780" cy="695960"/>
          </a:xfrm>
          <a:prstGeom prst="rect">
            <a:avLst/>
          </a:prstGeom>
        </p:spPr>
        <p:txBody>
          <a:bodyPr vert="horz" wrap="square" lIns="0" tIns="12700" rIns="0" bIns="0" rtlCol="0" anchor="ctr">
            <a:spAutoFit/>
          </a:bodyPr>
          <a:lstStyle/>
          <a:p>
            <a:pPr marL="12700">
              <a:lnSpc>
                <a:spcPct val="100000"/>
              </a:lnSpc>
              <a:spcBef>
                <a:spcPts val="100"/>
              </a:spcBef>
            </a:pPr>
            <a:r>
              <a:rPr spc="-5" dirty="0"/>
              <a:t>Draw</a:t>
            </a:r>
            <a:r>
              <a:rPr spc="-30" dirty="0"/>
              <a:t> </a:t>
            </a:r>
            <a:r>
              <a:rPr spc="-5" dirty="0"/>
              <a:t>Fully</a:t>
            </a:r>
            <a:r>
              <a:rPr spc="-50" dirty="0"/>
              <a:t> </a:t>
            </a:r>
            <a:r>
              <a:rPr spc="-5" dirty="0"/>
              <a:t>Attributed</a:t>
            </a:r>
            <a:r>
              <a:rPr spc="-30" dirty="0"/>
              <a:t> </a:t>
            </a:r>
            <a:r>
              <a:rPr spc="-5" dirty="0"/>
              <a:t>ERD</a:t>
            </a:r>
          </a:p>
        </p:txBody>
      </p:sp>
      <p:pic>
        <p:nvPicPr>
          <p:cNvPr id="3" name="object 3"/>
          <p:cNvPicPr/>
          <p:nvPr/>
        </p:nvPicPr>
        <p:blipFill>
          <a:blip r:embed="rId2" cstate="print"/>
          <a:stretch>
            <a:fillRect/>
          </a:stretch>
        </p:blipFill>
        <p:spPr>
          <a:xfrm>
            <a:off x="1828800" y="1066800"/>
            <a:ext cx="8236226" cy="57912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8689" y="497840"/>
            <a:ext cx="5209540" cy="695960"/>
          </a:xfrm>
          <a:prstGeom prst="rect">
            <a:avLst/>
          </a:prstGeom>
        </p:spPr>
        <p:txBody>
          <a:bodyPr vert="horz" wrap="square" lIns="0" tIns="12700" rIns="0" bIns="0" rtlCol="0" anchor="ctr">
            <a:spAutoFit/>
          </a:bodyPr>
          <a:lstStyle/>
          <a:p>
            <a:pPr marL="12700">
              <a:lnSpc>
                <a:spcPct val="100000"/>
              </a:lnSpc>
              <a:spcBef>
                <a:spcPts val="100"/>
              </a:spcBef>
            </a:pPr>
            <a:r>
              <a:rPr spc="-5" dirty="0"/>
              <a:t>Check</a:t>
            </a:r>
            <a:r>
              <a:rPr spc="-45" dirty="0"/>
              <a:t> </a:t>
            </a:r>
            <a:r>
              <a:rPr spc="-5" dirty="0"/>
              <a:t>ERD</a:t>
            </a:r>
            <a:r>
              <a:rPr spc="-50" dirty="0"/>
              <a:t> </a:t>
            </a:r>
            <a:r>
              <a:rPr spc="-5" dirty="0"/>
              <a:t>Results</a:t>
            </a:r>
          </a:p>
        </p:txBody>
      </p:sp>
      <p:sp>
        <p:nvSpPr>
          <p:cNvPr id="3" name="object 3"/>
          <p:cNvSpPr txBox="1"/>
          <p:nvPr/>
        </p:nvSpPr>
        <p:spPr>
          <a:xfrm>
            <a:off x="1830070" y="1634490"/>
            <a:ext cx="8615680" cy="3153410"/>
          </a:xfrm>
          <a:prstGeom prst="rect">
            <a:avLst/>
          </a:prstGeom>
        </p:spPr>
        <p:txBody>
          <a:bodyPr vert="horz" wrap="square" lIns="0" tIns="29845" rIns="0" bIns="0" rtlCol="0">
            <a:spAutoFit/>
          </a:bodyPr>
          <a:lstStyle/>
          <a:p>
            <a:pPr marL="354330" marR="5080" indent="-341630">
              <a:lnSpc>
                <a:spcPts val="3829"/>
              </a:lnSpc>
              <a:spcBef>
                <a:spcPts val="235"/>
              </a:spcBef>
              <a:buChar char="•"/>
              <a:tabLst>
                <a:tab pos="353695" algn="l"/>
                <a:tab pos="354330" algn="l"/>
              </a:tabLst>
            </a:pPr>
            <a:r>
              <a:rPr sz="3200" dirty="0">
                <a:latin typeface="Arial"/>
                <a:cs typeface="Arial"/>
              </a:rPr>
              <a:t>Look</a:t>
            </a:r>
            <a:r>
              <a:rPr sz="3200" spc="-15" dirty="0">
                <a:latin typeface="Arial"/>
                <a:cs typeface="Arial"/>
              </a:rPr>
              <a:t> </a:t>
            </a:r>
            <a:r>
              <a:rPr sz="3200" dirty="0">
                <a:latin typeface="Arial"/>
                <a:cs typeface="Arial"/>
              </a:rPr>
              <a:t>at</a:t>
            </a:r>
            <a:r>
              <a:rPr sz="3200" spc="-15" dirty="0">
                <a:latin typeface="Arial"/>
                <a:cs typeface="Arial"/>
              </a:rPr>
              <a:t> </a:t>
            </a:r>
            <a:r>
              <a:rPr sz="3200" dirty="0">
                <a:latin typeface="Arial"/>
                <a:cs typeface="Arial"/>
              </a:rPr>
              <a:t>your</a:t>
            </a:r>
            <a:r>
              <a:rPr sz="3200" spc="-10" dirty="0">
                <a:latin typeface="Arial"/>
                <a:cs typeface="Arial"/>
              </a:rPr>
              <a:t> </a:t>
            </a:r>
            <a:r>
              <a:rPr sz="3200" dirty="0">
                <a:latin typeface="Arial"/>
                <a:cs typeface="Arial"/>
              </a:rPr>
              <a:t>diagram</a:t>
            </a:r>
            <a:r>
              <a:rPr sz="3200" spc="10" dirty="0">
                <a:latin typeface="Arial"/>
                <a:cs typeface="Arial"/>
              </a:rPr>
              <a:t> </a:t>
            </a:r>
            <a:r>
              <a:rPr sz="3200" spc="-5" dirty="0">
                <a:latin typeface="Arial"/>
                <a:cs typeface="Arial"/>
              </a:rPr>
              <a:t>from</a:t>
            </a:r>
            <a:r>
              <a:rPr sz="3200" spc="5" dirty="0">
                <a:latin typeface="Arial"/>
                <a:cs typeface="Arial"/>
              </a:rPr>
              <a:t> </a:t>
            </a:r>
            <a:r>
              <a:rPr sz="3200" spc="-5" dirty="0">
                <a:latin typeface="Arial"/>
                <a:cs typeface="Arial"/>
              </a:rPr>
              <a:t>the</a:t>
            </a:r>
            <a:r>
              <a:rPr sz="3200" spc="-10" dirty="0">
                <a:latin typeface="Arial"/>
                <a:cs typeface="Arial"/>
              </a:rPr>
              <a:t> </a:t>
            </a:r>
            <a:r>
              <a:rPr sz="3200" dirty="0">
                <a:latin typeface="Arial"/>
                <a:cs typeface="Arial"/>
              </a:rPr>
              <a:t>point</a:t>
            </a:r>
            <a:r>
              <a:rPr sz="3200" spc="-10" dirty="0">
                <a:latin typeface="Arial"/>
                <a:cs typeface="Arial"/>
              </a:rPr>
              <a:t> </a:t>
            </a:r>
            <a:r>
              <a:rPr sz="3200" dirty="0">
                <a:latin typeface="Arial"/>
                <a:cs typeface="Arial"/>
              </a:rPr>
              <a:t>of</a:t>
            </a:r>
            <a:r>
              <a:rPr sz="3200" spc="-20" dirty="0">
                <a:latin typeface="Arial"/>
                <a:cs typeface="Arial"/>
              </a:rPr>
              <a:t> </a:t>
            </a:r>
            <a:r>
              <a:rPr sz="3200" dirty="0">
                <a:latin typeface="Arial"/>
                <a:cs typeface="Arial"/>
              </a:rPr>
              <a:t>view</a:t>
            </a:r>
            <a:r>
              <a:rPr sz="3200" spc="-30" dirty="0">
                <a:latin typeface="Arial"/>
                <a:cs typeface="Arial"/>
              </a:rPr>
              <a:t> </a:t>
            </a:r>
            <a:r>
              <a:rPr sz="3200" spc="-5" dirty="0">
                <a:latin typeface="Arial"/>
                <a:cs typeface="Arial"/>
              </a:rPr>
              <a:t>of </a:t>
            </a:r>
            <a:r>
              <a:rPr sz="3200" spc="-875" dirty="0">
                <a:latin typeface="Arial"/>
                <a:cs typeface="Arial"/>
              </a:rPr>
              <a:t> </a:t>
            </a:r>
            <a:r>
              <a:rPr sz="3200" dirty="0">
                <a:latin typeface="Arial"/>
                <a:cs typeface="Arial"/>
              </a:rPr>
              <a:t>a</a:t>
            </a:r>
            <a:r>
              <a:rPr sz="3200" spc="-5" dirty="0">
                <a:latin typeface="Arial"/>
                <a:cs typeface="Arial"/>
              </a:rPr>
              <a:t> system</a:t>
            </a:r>
            <a:r>
              <a:rPr sz="3200" spc="10" dirty="0">
                <a:latin typeface="Arial"/>
                <a:cs typeface="Arial"/>
              </a:rPr>
              <a:t> </a:t>
            </a:r>
            <a:r>
              <a:rPr sz="3200" spc="-5" dirty="0">
                <a:latin typeface="Arial"/>
                <a:cs typeface="Arial"/>
              </a:rPr>
              <a:t>owner or</a:t>
            </a:r>
            <a:r>
              <a:rPr sz="3200" spc="-10" dirty="0">
                <a:latin typeface="Arial"/>
                <a:cs typeface="Arial"/>
              </a:rPr>
              <a:t> </a:t>
            </a:r>
            <a:r>
              <a:rPr sz="3200" dirty="0">
                <a:latin typeface="Arial"/>
                <a:cs typeface="Arial"/>
              </a:rPr>
              <a:t>user.</a:t>
            </a:r>
            <a:r>
              <a:rPr sz="3200" spc="65" dirty="0">
                <a:latin typeface="Arial"/>
                <a:cs typeface="Arial"/>
              </a:rPr>
              <a:t> </a:t>
            </a:r>
            <a:r>
              <a:rPr sz="3200" spc="-5" dirty="0">
                <a:solidFill>
                  <a:srgbClr val="FF3300"/>
                </a:solidFill>
                <a:latin typeface="Arial"/>
                <a:cs typeface="Arial"/>
              </a:rPr>
              <a:t>Is</a:t>
            </a:r>
            <a:r>
              <a:rPr sz="3200" spc="-10" dirty="0">
                <a:solidFill>
                  <a:srgbClr val="FF3300"/>
                </a:solidFill>
                <a:latin typeface="Arial"/>
                <a:cs typeface="Arial"/>
              </a:rPr>
              <a:t> </a:t>
            </a:r>
            <a:r>
              <a:rPr sz="3200" dirty="0">
                <a:solidFill>
                  <a:srgbClr val="FF3300"/>
                </a:solidFill>
                <a:latin typeface="Arial"/>
                <a:cs typeface="Arial"/>
              </a:rPr>
              <a:t>everything</a:t>
            </a:r>
            <a:r>
              <a:rPr sz="3200" spc="-5" dirty="0">
                <a:solidFill>
                  <a:srgbClr val="FF3300"/>
                </a:solidFill>
                <a:latin typeface="Arial"/>
                <a:cs typeface="Arial"/>
              </a:rPr>
              <a:t> </a:t>
            </a:r>
            <a:r>
              <a:rPr sz="3200" spc="5" dirty="0">
                <a:solidFill>
                  <a:srgbClr val="FF3300"/>
                </a:solidFill>
                <a:latin typeface="Arial"/>
                <a:cs typeface="Arial"/>
              </a:rPr>
              <a:t>clear</a:t>
            </a:r>
            <a:r>
              <a:rPr sz="3200" spc="5" dirty="0">
                <a:latin typeface="Arial"/>
                <a:cs typeface="Arial"/>
              </a:rPr>
              <a:t>?</a:t>
            </a:r>
            <a:endParaRPr sz="3200">
              <a:latin typeface="Arial"/>
              <a:cs typeface="Arial"/>
            </a:endParaRPr>
          </a:p>
          <a:p>
            <a:pPr marL="354330" indent="-341630">
              <a:spcBef>
                <a:spcPts val="675"/>
              </a:spcBef>
              <a:buChar char="•"/>
              <a:tabLst>
                <a:tab pos="353695" algn="l"/>
                <a:tab pos="354330" algn="l"/>
              </a:tabLst>
            </a:pPr>
            <a:r>
              <a:rPr sz="3200" dirty="0">
                <a:latin typeface="Arial"/>
                <a:cs typeface="Arial"/>
              </a:rPr>
              <a:t>Check</a:t>
            </a:r>
            <a:r>
              <a:rPr sz="3200" spc="-5" dirty="0">
                <a:latin typeface="Arial"/>
                <a:cs typeface="Arial"/>
              </a:rPr>
              <a:t> </a:t>
            </a:r>
            <a:r>
              <a:rPr sz="3200" dirty="0">
                <a:latin typeface="Arial"/>
                <a:cs typeface="Arial"/>
              </a:rPr>
              <a:t>through</a:t>
            </a:r>
            <a:r>
              <a:rPr sz="3200" spc="-5" dirty="0">
                <a:latin typeface="Arial"/>
                <a:cs typeface="Arial"/>
              </a:rPr>
              <a:t> the</a:t>
            </a:r>
            <a:r>
              <a:rPr sz="3200" spc="65" dirty="0">
                <a:latin typeface="Arial"/>
                <a:cs typeface="Arial"/>
              </a:rPr>
              <a:t> </a:t>
            </a:r>
            <a:r>
              <a:rPr sz="3200" spc="-5" dirty="0">
                <a:solidFill>
                  <a:srgbClr val="FF3300"/>
                </a:solidFill>
                <a:latin typeface="Arial"/>
                <a:cs typeface="Arial"/>
              </a:rPr>
              <a:t>Cardinality</a:t>
            </a:r>
            <a:r>
              <a:rPr sz="3200" spc="-10" dirty="0">
                <a:solidFill>
                  <a:srgbClr val="FF3300"/>
                </a:solidFill>
                <a:latin typeface="Arial"/>
                <a:cs typeface="Arial"/>
              </a:rPr>
              <a:t> </a:t>
            </a:r>
            <a:r>
              <a:rPr sz="3200" dirty="0">
                <a:solidFill>
                  <a:srgbClr val="FF3300"/>
                </a:solidFill>
                <a:latin typeface="Arial"/>
                <a:cs typeface="Arial"/>
              </a:rPr>
              <a:t>pairs</a:t>
            </a:r>
            <a:r>
              <a:rPr sz="3200" dirty="0">
                <a:latin typeface="Arial"/>
                <a:cs typeface="Arial"/>
              </a:rPr>
              <a:t>.</a:t>
            </a:r>
            <a:endParaRPr sz="3200">
              <a:latin typeface="Arial"/>
              <a:cs typeface="Arial"/>
            </a:endParaRPr>
          </a:p>
          <a:p>
            <a:pPr marL="354330" marR="6350" indent="-341630">
              <a:spcBef>
                <a:spcPts val="800"/>
              </a:spcBef>
              <a:buChar char="•"/>
              <a:tabLst>
                <a:tab pos="353695" algn="l"/>
                <a:tab pos="354330" algn="l"/>
              </a:tabLst>
            </a:pPr>
            <a:r>
              <a:rPr sz="3200" spc="-5" dirty="0">
                <a:latin typeface="Arial"/>
                <a:cs typeface="Arial"/>
              </a:rPr>
              <a:t>Also, look </a:t>
            </a:r>
            <a:r>
              <a:rPr sz="3200" dirty="0">
                <a:latin typeface="Arial"/>
                <a:cs typeface="Arial"/>
              </a:rPr>
              <a:t>over </a:t>
            </a:r>
            <a:r>
              <a:rPr sz="3200" spc="-5" dirty="0">
                <a:latin typeface="Arial"/>
                <a:cs typeface="Arial"/>
              </a:rPr>
              <a:t>the list </a:t>
            </a:r>
            <a:r>
              <a:rPr sz="3200" dirty="0">
                <a:latin typeface="Arial"/>
                <a:cs typeface="Arial"/>
              </a:rPr>
              <a:t>of </a:t>
            </a:r>
            <a:r>
              <a:rPr sz="3200" spc="-5" dirty="0">
                <a:latin typeface="Arial"/>
                <a:cs typeface="Arial"/>
              </a:rPr>
              <a:t>attributes </a:t>
            </a:r>
            <a:r>
              <a:rPr sz="3200" dirty="0">
                <a:latin typeface="Arial"/>
                <a:cs typeface="Arial"/>
              </a:rPr>
              <a:t>associated </a:t>
            </a:r>
            <a:r>
              <a:rPr sz="3200" spc="-875" dirty="0">
                <a:latin typeface="Arial"/>
                <a:cs typeface="Arial"/>
              </a:rPr>
              <a:t> </a:t>
            </a:r>
            <a:r>
              <a:rPr sz="3200" spc="-10" dirty="0">
                <a:latin typeface="Arial"/>
                <a:cs typeface="Arial"/>
              </a:rPr>
              <a:t>with </a:t>
            </a:r>
            <a:r>
              <a:rPr sz="3200" dirty="0">
                <a:latin typeface="Arial"/>
                <a:cs typeface="Arial"/>
              </a:rPr>
              <a:t>each </a:t>
            </a:r>
            <a:r>
              <a:rPr sz="3200" spc="-5" dirty="0">
                <a:latin typeface="Arial"/>
                <a:cs typeface="Arial"/>
              </a:rPr>
              <a:t>entity to </a:t>
            </a:r>
            <a:r>
              <a:rPr sz="3200" dirty="0">
                <a:latin typeface="Arial"/>
                <a:cs typeface="Arial"/>
              </a:rPr>
              <a:t>see </a:t>
            </a:r>
            <a:r>
              <a:rPr sz="3200" spc="-5" dirty="0">
                <a:latin typeface="Arial"/>
                <a:cs typeface="Arial"/>
              </a:rPr>
              <a:t>if anything </a:t>
            </a:r>
            <a:r>
              <a:rPr sz="3200" dirty="0">
                <a:latin typeface="Arial"/>
                <a:cs typeface="Arial"/>
              </a:rPr>
              <a:t>has been </a:t>
            </a:r>
            <a:r>
              <a:rPr sz="3200" spc="5" dirty="0">
                <a:latin typeface="Arial"/>
                <a:cs typeface="Arial"/>
              </a:rPr>
              <a:t> </a:t>
            </a:r>
            <a:r>
              <a:rPr sz="3200" dirty="0">
                <a:latin typeface="Arial"/>
                <a:cs typeface="Arial"/>
              </a:rPr>
              <a:t>omitted.</a:t>
            </a:r>
            <a:endParaRPr sz="32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50A118-D41C-40A2-9BA1-E0A3EB78F992}"/>
              </a:ext>
            </a:extLst>
          </p:cNvPr>
          <p:cNvPicPr>
            <a:picLocks noChangeAspect="1"/>
          </p:cNvPicPr>
          <p:nvPr/>
        </p:nvPicPr>
        <p:blipFill>
          <a:blip r:embed="rId2"/>
          <a:stretch>
            <a:fillRect/>
          </a:stretch>
        </p:blipFill>
        <p:spPr>
          <a:xfrm>
            <a:off x="1087902" y="5184237"/>
            <a:ext cx="8807254" cy="1638300"/>
          </a:xfrm>
          <a:prstGeom prst="rect">
            <a:avLst/>
          </a:prstGeom>
        </p:spPr>
      </p:pic>
      <p:sp>
        <p:nvSpPr>
          <p:cNvPr id="2" name="Title 1">
            <a:extLst>
              <a:ext uri="{FF2B5EF4-FFF2-40B4-BE49-F238E27FC236}">
                <a16:creationId xmlns:a16="http://schemas.microsoft.com/office/drawing/2014/main" id="{B6936680-1C8E-4370-87A6-7EB86AFBD188}"/>
              </a:ext>
            </a:extLst>
          </p:cNvPr>
          <p:cNvSpPr>
            <a:spLocks noGrp="1"/>
          </p:cNvSpPr>
          <p:nvPr>
            <p:ph type="title"/>
          </p:nvPr>
        </p:nvSpPr>
        <p:spPr/>
        <p:txBody>
          <a:bodyPr/>
          <a:lstStyle/>
          <a:p>
            <a:r>
              <a:rPr lang="en-US" dirty="0"/>
              <a:t>What is a Row or Record?</a:t>
            </a:r>
            <a:endParaRPr lang="en-IN" dirty="0"/>
          </a:p>
        </p:txBody>
      </p:sp>
      <p:sp>
        <p:nvSpPr>
          <p:cNvPr id="3" name="Content Placeholder 2">
            <a:extLst>
              <a:ext uri="{FF2B5EF4-FFF2-40B4-BE49-F238E27FC236}">
                <a16:creationId xmlns:a16="http://schemas.microsoft.com/office/drawing/2014/main" id="{701CA614-0865-4956-BF9A-C6B644FEBDBC}"/>
              </a:ext>
            </a:extLst>
          </p:cNvPr>
          <p:cNvSpPr>
            <a:spLocks noGrp="1"/>
          </p:cNvSpPr>
          <p:nvPr>
            <p:ph idx="1"/>
          </p:nvPr>
        </p:nvSpPr>
        <p:spPr/>
        <p:txBody>
          <a:bodyPr/>
          <a:lstStyle/>
          <a:p>
            <a:r>
              <a:rPr lang="en-US" b="0" i="0" dirty="0">
                <a:solidFill>
                  <a:srgbClr val="3B3835"/>
                </a:solidFill>
                <a:effectLst/>
                <a:latin typeface="Helvetica Neue"/>
              </a:rPr>
              <a:t>A row of a table is also called record. </a:t>
            </a:r>
          </a:p>
          <a:p>
            <a:endParaRPr lang="en-US" b="0" i="0" dirty="0">
              <a:solidFill>
                <a:srgbClr val="3B3835"/>
              </a:solidFill>
              <a:effectLst/>
              <a:latin typeface="Helvetica Neue"/>
            </a:endParaRPr>
          </a:p>
          <a:p>
            <a:r>
              <a:rPr lang="en-US" b="0" i="0" dirty="0">
                <a:solidFill>
                  <a:srgbClr val="3B3835"/>
                </a:solidFill>
                <a:effectLst/>
                <a:latin typeface="Helvetica Neue"/>
              </a:rPr>
              <a:t>It contains the specific information of each individual entry in the table. It is a horizontal entity in the table. </a:t>
            </a:r>
          </a:p>
          <a:p>
            <a:endParaRPr lang="en-US" b="0" i="0" dirty="0">
              <a:solidFill>
                <a:srgbClr val="3B3835"/>
              </a:solidFill>
              <a:effectLst/>
              <a:latin typeface="Helvetica Neue"/>
            </a:endParaRPr>
          </a:p>
          <a:p>
            <a:r>
              <a:rPr lang="en-US" b="0" i="0" dirty="0">
                <a:solidFill>
                  <a:srgbClr val="3B3835"/>
                </a:solidFill>
                <a:effectLst/>
                <a:latin typeface="Helvetica Neue"/>
              </a:rPr>
              <a:t>For Example: The Previous Student’s table contains 4 records</a:t>
            </a:r>
          </a:p>
          <a:p>
            <a:endParaRPr lang="en-US" dirty="0">
              <a:solidFill>
                <a:srgbClr val="3B3835"/>
              </a:solidFill>
              <a:latin typeface="Helvetica Neue"/>
            </a:endParaRPr>
          </a:p>
          <a:p>
            <a:r>
              <a:rPr lang="en-US" b="0" i="0" dirty="0">
                <a:solidFill>
                  <a:srgbClr val="3B3835"/>
                </a:solidFill>
                <a:effectLst/>
                <a:latin typeface="Helvetica Neue"/>
              </a:rPr>
              <a:t>Let's see one record/row in the table.</a:t>
            </a:r>
            <a:endParaRPr lang="en-IN" dirty="0"/>
          </a:p>
        </p:txBody>
      </p:sp>
    </p:spTree>
    <p:extLst>
      <p:ext uri="{BB962C8B-B14F-4D97-AF65-F5344CB8AC3E}">
        <p14:creationId xmlns:p14="http://schemas.microsoft.com/office/powerpoint/2010/main" val="405484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D5DA-9139-44E7-B52D-2134B72D360D}"/>
              </a:ext>
            </a:extLst>
          </p:cNvPr>
          <p:cNvSpPr>
            <a:spLocks noGrp="1"/>
          </p:cNvSpPr>
          <p:nvPr>
            <p:ph type="title"/>
          </p:nvPr>
        </p:nvSpPr>
        <p:spPr/>
        <p:txBody>
          <a:bodyPr/>
          <a:lstStyle/>
          <a:p>
            <a:r>
              <a:rPr lang="en-IN" b="0" i="0" dirty="0">
                <a:solidFill>
                  <a:srgbClr val="3B3835"/>
                </a:solidFill>
                <a:effectLst/>
                <a:latin typeface="Helvetica Neue"/>
              </a:rPr>
              <a:t>What is a Column ?</a:t>
            </a:r>
            <a:endParaRPr lang="en-IN" dirty="0"/>
          </a:p>
        </p:txBody>
      </p:sp>
      <p:sp>
        <p:nvSpPr>
          <p:cNvPr id="3" name="Content Placeholder 2">
            <a:extLst>
              <a:ext uri="{FF2B5EF4-FFF2-40B4-BE49-F238E27FC236}">
                <a16:creationId xmlns:a16="http://schemas.microsoft.com/office/drawing/2014/main" id="{3CFE9B8A-ABE6-4AE3-A9EB-2DD485E71589}"/>
              </a:ext>
            </a:extLst>
          </p:cNvPr>
          <p:cNvSpPr>
            <a:spLocks noGrp="1"/>
          </p:cNvSpPr>
          <p:nvPr>
            <p:ph idx="1"/>
          </p:nvPr>
        </p:nvSpPr>
        <p:spPr>
          <a:xfrm>
            <a:off x="838200" y="1825625"/>
            <a:ext cx="6612988" cy="4351338"/>
          </a:xfrm>
        </p:spPr>
        <p:txBody>
          <a:bodyPr/>
          <a:lstStyle/>
          <a:p>
            <a:r>
              <a:rPr lang="en-US" b="0" i="0" dirty="0">
                <a:solidFill>
                  <a:srgbClr val="3B3835"/>
                </a:solidFill>
                <a:effectLst/>
                <a:latin typeface="Helvetica Neue"/>
              </a:rPr>
              <a:t>A column is a vertical entity in the table which contains all information associated with a specific field in a table. </a:t>
            </a:r>
          </a:p>
          <a:p>
            <a:endParaRPr lang="en-US" b="0" i="0" dirty="0">
              <a:solidFill>
                <a:srgbClr val="3B3835"/>
              </a:solidFill>
              <a:effectLst/>
              <a:latin typeface="Helvetica Neue"/>
            </a:endParaRPr>
          </a:p>
          <a:p>
            <a:r>
              <a:rPr lang="en-US" b="0" i="0" dirty="0">
                <a:solidFill>
                  <a:srgbClr val="3B3835"/>
                </a:solidFill>
                <a:effectLst/>
                <a:latin typeface="Helvetica Neue"/>
              </a:rPr>
              <a:t>For example: “Name" is a column in the Previous table which contains all information about student's name.</a:t>
            </a:r>
            <a:endParaRPr lang="en-IN" dirty="0"/>
          </a:p>
        </p:txBody>
      </p:sp>
      <p:pic>
        <p:nvPicPr>
          <p:cNvPr id="5" name="Picture 4">
            <a:extLst>
              <a:ext uri="{FF2B5EF4-FFF2-40B4-BE49-F238E27FC236}">
                <a16:creationId xmlns:a16="http://schemas.microsoft.com/office/drawing/2014/main" id="{B1C816BC-5177-463E-B64E-608600787155}"/>
              </a:ext>
            </a:extLst>
          </p:cNvPr>
          <p:cNvPicPr>
            <a:picLocks noChangeAspect="1"/>
          </p:cNvPicPr>
          <p:nvPr/>
        </p:nvPicPr>
        <p:blipFill>
          <a:blip r:embed="rId2"/>
          <a:stretch>
            <a:fillRect/>
          </a:stretch>
        </p:blipFill>
        <p:spPr>
          <a:xfrm>
            <a:off x="8659837" y="1825625"/>
            <a:ext cx="1371600" cy="3323150"/>
          </a:xfrm>
          <a:prstGeom prst="rect">
            <a:avLst/>
          </a:prstGeom>
        </p:spPr>
      </p:pic>
    </p:spTree>
    <p:extLst>
      <p:ext uri="{BB962C8B-B14F-4D97-AF65-F5344CB8AC3E}">
        <p14:creationId xmlns:p14="http://schemas.microsoft.com/office/powerpoint/2010/main" val="373087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CD70-F24C-4817-A4BF-BF7DC6361EC0}"/>
              </a:ext>
            </a:extLst>
          </p:cNvPr>
          <p:cNvSpPr>
            <a:spLocks noGrp="1"/>
          </p:cNvSpPr>
          <p:nvPr>
            <p:ph type="title"/>
          </p:nvPr>
        </p:nvSpPr>
        <p:spPr/>
        <p:txBody>
          <a:bodyPr/>
          <a:lstStyle/>
          <a:p>
            <a:r>
              <a:rPr lang="en-IN" b="0" i="0" dirty="0">
                <a:solidFill>
                  <a:srgbClr val="3B3835"/>
                </a:solidFill>
                <a:effectLst/>
                <a:latin typeface="Helvetica Neue"/>
              </a:rPr>
              <a:t>What is NULL Value?</a:t>
            </a:r>
            <a:endParaRPr lang="en-IN" dirty="0"/>
          </a:p>
        </p:txBody>
      </p:sp>
      <p:sp>
        <p:nvSpPr>
          <p:cNvPr id="3" name="Content Placeholder 2">
            <a:extLst>
              <a:ext uri="{FF2B5EF4-FFF2-40B4-BE49-F238E27FC236}">
                <a16:creationId xmlns:a16="http://schemas.microsoft.com/office/drawing/2014/main" id="{F5F53608-E8E3-452E-B2DF-ECC7E3523D0A}"/>
              </a:ext>
            </a:extLst>
          </p:cNvPr>
          <p:cNvSpPr>
            <a:spLocks noGrp="1"/>
          </p:cNvSpPr>
          <p:nvPr>
            <p:ph idx="1"/>
          </p:nvPr>
        </p:nvSpPr>
        <p:spPr/>
        <p:txBody>
          <a:bodyPr/>
          <a:lstStyle/>
          <a:p>
            <a:r>
              <a:rPr lang="en-US" b="0" i="0" dirty="0">
                <a:solidFill>
                  <a:srgbClr val="3B3835"/>
                </a:solidFill>
                <a:effectLst/>
                <a:latin typeface="Helvetica Neue"/>
              </a:rPr>
              <a:t>A NULL value in a table is a value in a field that appears to be blank, which means a field with a NULL value is a field with no value.</a:t>
            </a:r>
          </a:p>
          <a:p>
            <a:pPr marL="0" indent="0">
              <a:buNone/>
            </a:pPr>
            <a:r>
              <a:rPr lang="en-US" b="0" i="0" dirty="0">
                <a:solidFill>
                  <a:srgbClr val="3B3835"/>
                </a:solidFill>
                <a:effectLst/>
                <a:latin typeface="Helvetica Neue"/>
              </a:rPr>
              <a:t> </a:t>
            </a:r>
          </a:p>
          <a:p>
            <a:r>
              <a:rPr lang="en-US" b="0" i="0" dirty="0">
                <a:solidFill>
                  <a:srgbClr val="3B3835"/>
                </a:solidFill>
                <a:effectLst/>
                <a:latin typeface="Helvetica Neue"/>
              </a:rPr>
              <a:t>It is very important to understand that a NULL value is different than a zero value or a field that contains spaces. A field with a NULL value is one that has been left blank during record creation.</a:t>
            </a:r>
            <a:endParaRPr lang="en-IN" dirty="0"/>
          </a:p>
        </p:txBody>
      </p:sp>
    </p:spTree>
    <p:extLst>
      <p:ext uri="{BB962C8B-B14F-4D97-AF65-F5344CB8AC3E}">
        <p14:creationId xmlns:p14="http://schemas.microsoft.com/office/powerpoint/2010/main" val="2209172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CCF2-5C34-4A48-834E-ADCF7F87F92B}"/>
              </a:ext>
            </a:extLst>
          </p:cNvPr>
          <p:cNvSpPr>
            <a:spLocks noGrp="1"/>
          </p:cNvSpPr>
          <p:nvPr>
            <p:ph type="title"/>
          </p:nvPr>
        </p:nvSpPr>
        <p:spPr/>
        <p:txBody>
          <a:bodyPr/>
          <a:lstStyle/>
          <a:p>
            <a:r>
              <a:rPr lang="en-US" dirty="0"/>
              <a:t>Database Keys</a:t>
            </a:r>
            <a:endParaRPr lang="en-IN" dirty="0"/>
          </a:p>
        </p:txBody>
      </p:sp>
      <p:sp>
        <p:nvSpPr>
          <p:cNvPr id="3" name="Content Placeholder 2">
            <a:extLst>
              <a:ext uri="{FF2B5EF4-FFF2-40B4-BE49-F238E27FC236}">
                <a16:creationId xmlns:a16="http://schemas.microsoft.com/office/drawing/2014/main" id="{1B270C5B-3703-4F70-9E50-6B11B3E28A82}"/>
              </a:ext>
            </a:extLst>
          </p:cNvPr>
          <p:cNvSpPr>
            <a:spLocks noGrp="1"/>
          </p:cNvSpPr>
          <p:nvPr>
            <p:ph idx="1"/>
          </p:nvPr>
        </p:nvSpPr>
        <p:spPr>
          <a:xfrm>
            <a:off x="838200" y="1425526"/>
            <a:ext cx="10515600" cy="4751437"/>
          </a:xfrm>
        </p:spPr>
        <p:txBody>
          <a:bodyPr>
            <a:normAutofit fontScale="92500" lnSpcReduction="20000"/>
          </a:bodyPr>
          <a:lstStyle/>
          <a:p>
            <a:r>
              <a:rPr lang="en-US" b="0" i="0" dirty="0">
                <a:solidFill>
                  <a:srgbClr val="3B3835"/>
                </a:solidFill>
                <a:effectLst/>
                <a:latin typeface="Helvetica Neue"/>
              </a:rPr>
              <a:t>Keys are very important part of Relational database. They are used to establish and identify relation between tables. They also ensure that each record within a table can be uniquely identified by combination of one or more fields within a table. </a:t>
            </a:r>
            <a:endParaRPr lang="en-US" dirty="0">
              <a:solidFill>
                <a:srgbClr val="3B3835"/>
              </a:solidFill>
              <a:latin typeface="Helvetica Neue"/>
            </a:endParaRPr>
          </a:p>
          <a:p>
            <a:endParaRPr lang="en-US" b="0" i="0" dirty="0">
              <a:solidFill>
                <a:srgbClr val="3B3835"/>
              </a:solidFill>
              <a:effectLst/>
              <a:latin typeface="Helvetica Neue"/>
            </a:endParaRPr>
          </a:p>
          <a:p>
            <a:r>
              <a:rPr lang="en-US" b="0" i="0" dirty="0">
                <a:solidFill>
                  <a:srgbClr val="3B3835"/>
                </a:solidFill>
                <a:effectLst/>
                <a:latin typeface="Helvetica Neue"/>
              </a:rPr>
              <a:t>Key is a set of one or more columns whose combined values are unique among all occurrences in a given table. </a:t>
            </a:r>
            <a:endParaRPr lang="en-US" dirty="0">
              <a:solidFill>
                <a:srgbClr val="3B3835"/>
              </a:solidFill>
              <a:latin typeface="Helvetica Neue"/>
            </a:endParaRPr>
          </a:p>
          <a:p>
            <a:endParaRPr lang="en-US" b="0" i="0" dirty="0">
              <a:solidFill>
                <a:srgbClr val="3B3835"/>
              </a:solidFill>
              <a:effectLst/>
              <a:latin typeface="Helvetica Neue"/>
            </a:endParaRPr>
          </a:p>
          <a:p>
            <a:r>
              <a:rPr lang="en-US" b="0" i="0" dirty="0">
                <a:solidFill>
                  <a:srgbClr val="3B3835"/>
                </a:solidFill>
                <a:effectLst/>
                <a:latin typeface="Helvetica Neue"/>
              </a:rPr>
              <a:t>A key is the relational means of specifying uniqueness. In patient database, a patient number could be used as a key field to uniquely identify each patient's record in the doctors' patient file. The patient's name could not be a key field as there may be more than one patient with the same name. There must be at least one key field in each table.</a:t>
            </a:r>
            <a:endParaRPr lang="en-IN" dirty="0"/>
          </a:p>
        </p:txBody>
      </p:sp>
    </p:spTree>
    <p:extLst>
      <p:ext uri="{BB962C8B-B14F-4D97-AF65-F5344CB8AC3E}">
        <p14:creationId xmlns:p14="http://schemas.microsoft.com/office/powerpoint/2010/main" val="3660157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2A1F-B1FB-4B95-9EBF-62BDFAB505B2}"/>
              </a:ext>
            </a:extLst>
          </p:cNvPr>
          <p:cNvSpPr>
            <a:spLocks noGrp="1"/>
          </p:cNvSpPr>
          <p:nvPr>
            <p:ph type="title"/>
          </p:nvPr>
        </p:nvSpPr>
        <p:spPr/>
        <p:txBody>
          <a:bodyPr/>
          <a:lstStyle/>
          <a:p>
            <a:r>
              <a:rPr lang="en-IN" b="0" i="0" dirty="0">
                <a:solidFill>
                  <a:srgbClr val="3B3835"/>
                </a:solidFill>
                <a:effectLst/>
                <a:latin typeface="Helvetica Neue"/>
              </a:rPr>
              <a:t>Keys in Database</a:t>
            </a:r>
            <a:endParaRPr lang="en-IN" dirty="0"/>
          </a:p>
        </p:txBody>
      </p:sp>
      <p:sp>
        <p:nvSpPr>
          <p:cNvPr id="3" name="Content Placeholder 2">
            <a:extLst>
              <a:ext uri="{FF2B5EF4-FFF2-40B4-BE49-F238E27FC236}">
                <a16:creationId xmlns:a16="http://schemas.microsoft.com/office/drawing/2014/main" id="{BD5A33F5-589E-4FE7-93F2-61DB4B7D4E29}"/>
              </a:ext>
            </a:extLst>
          </p:cNvPr>
          <p:cNvSpPr>
            <a:spLocks noGrp="1"/>
          </p:cNvSpPr>
          <p:nvPr>
            <p:ph idx="1"/>
          </p:nvPr>
        </p:nvSpPr>
        <p:spPr/>
        <p:txBody>
          <a:bodyPr/>
          <a:lstStyle/>
          <a:p>
            <a:r>
              <a:rPr lang="en-US" b="0" i="0" dirty="0">
                <a:solidFill>
                  <a:srgbClr val="3B3835"/>
                </a:solidFill>
                <a:effectLst/>
                <a:latin typeface="Helvetica Neue"/>
              </a:rPr>
              <a:t>A key is a field or set of fields whose values uniquely identify.</a:t>
            </a:r>
          </a:p>
          <a:p>
            <a:r>
              <a:rPr lang="en-US" b="0" i="0" dirty="0">
                <a:solidFill>
                  <a:srgbClr val="3B3835"/>
                </a:solidFill>
                <a:effectLst/>
                <a:latin typeface="Helvetica Neue"/>
              </a:rPr>
              <a:t>Consider the Following Student table </a:t>
            </a:r>
            <a:endParaRPr lang="en-IN" dirty="0"/>
          </a:p>
        </p:txBody>
      </p:sp>
      <p:pic>
        <p:nvPicPr>
          <p:cNvPr id="5" name="Picture 4">
            <a:extLst>
              <a:ext uri="{FF2B5EF4-FFF2-40B4-BE49-F238E27FC236}">
                <a16:creationId xmlns:a16="http://schemas.microsoft.com/office/drawing/2014/main" id="{9EDDBA54-DF10-4DF2-BB58-60B467A6F9DE}"/>
              </a:ext>
            </a:extLst>
          </p:cNvPr>
          <p:cNvPicPr>
            <a:picLocks noChangeAspect="1"/>
          </p:cNvPicPr>
          <p:nvPr/>
        </p:nvPicPr>
        <p:blipFill>
          <a:blip r:embed="rId2"/>
          <a:stretch>
            <a:fillRect/>
          </a:stretch>
        </p:blipFill>
        <p:spPr>
          <a:xfrm>
            <a:off x="1308295" y="3240258"/>
            <a:ext cx="9204960" cy="2936705"/>
          </a:xfrm>
          <a:prstGeom prst="rect">
            <a:avLst/>
          </a:prstGeom>
        </p:spPr>
      </p:pic>
    </p:spTree>
    <p:extLst>
      <p:ext uri="{BB962C8B-B14F-4D97-AF65-F5344CB8AC3E}">
        <p14:creationId xmlns:p14="http://schemas.microsoft.com/office/powerpoint/2010/main" val="901810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D4CD-79EF-4D59-A080-70E10B78D14B}"/>
              </a:ext>
            </a:extLst>
          </p:cNvPr>
          <p:cNvSpPr>
            <a:spLocks noGrp="1"/>
          </p:cNvSpPr>
          <p:nvPr>
            <p:ph type="title"/>
          </p:nvPr>
        </p:nvSpPr>
        <p:spPr/>
        <p:txBody>
          <a:bodyPr/>
          <a:lstStyle/>
          <a:p>
            <a:r>
              <a:rPr lang="en-US" dirty="0"/>
              <a:t>Types Of Keys</a:t>
            </a:r>
            <a:endParaRPr lang="en-IN" dirty="0"/>
          </a:p>
        </p:txBody>
      </p:sp>
      <p:sp>
        <p:nvSpPr>
          <p:cNvPr id="3" name="Content Placeholder 2">
            <a:extLst>
              <a:ext uri="{FF2B5EF4-FFF2-40B4-BE49-F238E27FC236}">
                <a16:creationId xmlns:a16="http://schemas.microsoft.com/office/drawing/2014/main" id="{8F0AFCF0-6A99-456F-8ED8-06A45D0D811A}"/>
              </a:ext>
            </a:extLst>
          </p:cNvPr>
          <p:cNvSpPr>
            <a:spLocks noGrp="1"/>
          </p:cNvSpPr>
          <p:nvPr>
            <p:ph idx="1"/>
          </p:nvPr>
        </p:nvSpPr>
        <p:spPr/>
        <p:txBody>
          <a:bodyPr/>
          <a:lstStyle/>
          <a:p>
            <a:r>
              <a:rPr lang="en-US" b="0" i="0" dirty="0">
                <a:solidFill>
                  <a:srgbClr val="3B3835"/>
                </a:solidFill>
                <a:effectLst/>
                <a:latin typeface="Helvetica Neue"/>
              </a:rPr>
              <a:t>Super Key </a:t>
            </a:r>
          </a:p>
          <a:p>
            <a:r>
              <a:rPr lang="en-US" b="0" i="0" dirty="0">
                <a:solidFill>
                  <a:srgbClr val="3B3835"/>
                </a:solidFill>
                <a:effectLst/>
                <a:latin typeface="Helvetica Neue"/>
              </a:rPr>
              <a:t>Candidate Key </a:t>
            </a:r>
          </a:p>
          <a:p>
            <a:r>
              <a:rPr lang="en-US" b="0" i="0" dirty="0">
                <a:solidFill>
                  <a:srgbClr val="3B3835"/>
                </a:solidFill>
                <a:effectLst/>
                <a:latin typeface="Helvetica Neue"/>
              </a:rPr>
              <a:t>Primary Key </a:t>
            </a:r>
          </a:p>
          <a:p>
            <a:r>
              <a:rPr lang="en-US" b="0" i="0" dirty="0">
                <a:solidFill>
                  <a:srgbClr val="3B3835"/>
                </a:solidFill>
                <a:effectLst/>
                <a:latin typeface="Helvetica Neue"/>
              </a:rPr>
              <a:t>Alternate key </a:t>
            </a:r>
          </a:p>
          <a:p>
            <a:r>
              <a:rPr lang="en-US" b="0" i="0" dirty="0">
                <a:solidFill>
                  <a:srgbClr val="3B3835"/>
                </a:solidFill>
                <a:effectLst/>
                <a:latin typeface="Helvetica Neue"/>
              </a:rPr>
              <a:t>Composite Key </a:t>
            </a:r>
          </a:p>
          <a:p>
            <a:r>
              <a:rPr lang="en-US" b="0" i="0" dirty="0">
                <a:solidFill>
                  <a:srgbClr val="3B3835"/>
                </a:solidFill>
                <a:effectLst/>
                <a:latin typeface="Helvetica Neue"/>
              </a:rPr>
              <a:t>Foreign Key </a:t>
            </a:r>
          </a:p>
          <a:p>
            <a:r>
              <a:rPr lang="en-US" b="0" i="0" dirty="0">
                <a:solidFill>
                  <a:srgbClr val="3B3835"/>
                </a:solidFill>
                <a:effectLst/>
                <a:latin typeface="Helvetica Neue"/>
              </a:rPr>
              <a:t>Secondary or Alternative key </a:t>
            </a:r>
          </a:p>
          <a:p>
            <a:r>
              <a:rPr lang="en-US" b="0" i="0" dirty="0">
                <a:solidFill>
                  <a:srgbClr val="3B3835"/>
                </a:solidFill>
                <a:effectLst/>
                <a:latin typeface="Helvetica Neue"/>
              </a:rPr>
              <a:t>Non-prime Attribute</a:t>
            </a:r>
            <a:endParaRPr lang="en-IN" dirty="0"/>
          </a:p>
        </p:txBody>
      </p:sp>
    </p:spTree>
    <p:extLst>
      <p:ext uri="{BB962C8B-B14F-4D97-AF65-F5344CB8AC3E}">
        <p14:creationId xmlns:p14="http://schemas.microsoft.com/office/powerpoint/2010/main" val="3007083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3102-68E9-459B-BEE1-060C793C8F90}"/>
              </a:ext>
            </a:extLst>
          </p:cNvPr>
          <p:cNvSpPr>
            <a:spLocks noGrp="1"/>
          </p:cNvSpPr>
          <p:nvPr>
            <p:ph type="title"/>
          </p:nvPr>
        </p:nvSpPr>
        <p:spPr/>
        <p:txBody>
          <a:bodyPr/>
          <a:lstStyle/>
          <a:p>
            <a:r>
              <a:rPr lang="en-US" dirty="0"/>
              <a:t>Super Key</a:t>
            </a:r>
            <a:endParaRPr lang="en-IN" dirty="0"/>
          </a:p>
        </p:txBody>
      </p:sp>
      <p:sp>
        <p:nvSpPr>
          <p:cNvPr id="3" name="Content Placeholder 2">
            <a:extLst>
              <a:ext uri="{FF2B5EF4-FFF2-40B4-BE49-F238E27FC236}">
                <a16:creationId xmlns:a16="http://schemas.microsoft.com/office/drawing/2014/main" id="{8F17979A-AC79-4A7B-873C-F2771981EE62}"/>
              </a:ext>
            </a:extLst>
          </p:cNvPr>
          <p:cNvSpPr>
            <a:spLocks noGrp="1"/>
          </p:cNvSpPr>
          <p:nvPr>
            <p:ph idx="1"/>
          </p:nvPr>
        </p:nvSpPr>
        <p:spPr/>
        <p:txBody>
          <a:bodyPr/>
          <a:lstStyle/>
          <a:p>
            <a:r>
              <a:rPr lang="en-US" b="0" i="0" dirty="0">
                <a:solidFill>
                  <a:srgbClr val="3B3835"/>
                </a:solidFill>
                <a:effectLst/>
                <a:latin typeface="Helvetica Neue"/>
              </a:rPr>
              <a:t>Super key is a set of one or more than one keys that can be used to identify a record uniquely in a table. </a:t>
            </a:r>
          </a:p>
          <a:p>
            <a:endParaRPr lang="en-US" b="0" i="0" dirty="0">
              <a:solidFill>
                <a:srgbClr val="3B3835"/>
              </a:solidFill>
              <a:effectLst/>
              <a:latin typeface="Helvetica Neue"/>
            </a:endParaRPr>
          </a:p>
          <a:p>
            <a:r>
              <a:rPr lang="en-US" b="0" i="0" dirty="0">
                <a:solidFill>
                  <a:srgbClr val="3B3835"/>
                </a:solidFill>
                <a:effectLst/>
                <a:latin typeface="Helvetica Neue"/>
              </a:rPr>
              <a:t>Example : Primary key, Unique key, Alternate key are subset of Super Keys. </a:t>
            </a:r>
            <a:endParaRPr lang="en-IN" dirty="0"/>
          </a:p>
        </p:txBody>
      </p:sp>
    </p:spTree>
    <p:extLst>
      <p:ext uri="{BB962C8B-B14F-4D97-AF65-F5344CB8AC3E}">
        <p14:creationId xmlns:p14="http://schemas.microsoft.com/office/powerpoint/2010/main" val="2187160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AA94-2A4F-4AAD-AFC6-686C849D4373}"/>
              </a:ext>
            </a:extLst>
          </p:cNvPr>
          <p:cNvSpPr>
            <a:spLocks noGrp="1"/>
          </p:cNvSpPr>
          <p:nvPr>
            <p:ph type="title"/>
          </p:nvPr>
        </p:nvSpPr>
        <p:spPr/>
        <p:txBody>
          <a:bodyPr/>
          <a:lstStyle/>
          <a:p>
            <a:r>
              <a:rPr lang="en-US" dirty="0"/>
              <a:t>Candidate Key</a:t>
            </a:r>
            <a:endParaRPr lang="en-IN" dirty="0"/>
          </a:p>
        </p:txBody>
      </p:sp>
      <p:sp>
        <p:nvSpPr>
          <p:cNvPr id="3" name="Content Placeholder 2">
            <a:extLst>
              <a:ext uri="{FF2B5EF4-FFF2-40B4-BE49-F238E27FC236}">
                <a16:creationId xmlns:a16="http://schemas.microsoft.com/office/drawing/2014/main" id="{CD91D9BE-9788-4445-B33E-7C0B57A79E39}"/>
              </a:ext>
            </a:extLst>
          </p:cNvPr>
          <p:cNvSpPr>
            <a:spLocks noGrp="1"/>
          </p:cNvSpPr>
          <p:nvPr>
            <p:ph idx="1"/>
          </p:nvPr>
        </p:nvSpPr>
        <p:spPr>
          <a:xfrm>
            <a:off x="838200" y="1495864"/>
            <a:ext cx="10515600" cy="4722055"/>
          </a:xfrm>
        </p:spPr>
        <p:txBody>
          <a:bodyPr/>
          <a:lstStyle/>
          <a:p>
            <a:r>
              <a:rPr lang="en-US" b="0" i="0" dirty="0">
                <a:solidFill>
                  <a:srgbClr val="3B3835"/>
                </a:solidFill>
                <a:effectLst/>
                <a:latin typeface="Helvetica Neue"/>
              </a:rPr>
              <a:t>Candidate keys are defined as the set of fields from which primary key can be selected. </a:t>
            </a:r>
            <a:endParaRPr lang="en-US" dirty="0">
              <a:solidFill>
                <a:srgbClr val="3B3835"/>
              </a:solidFill>
              <a:latin typeface="Helvetica Neue"/>
            </a:endParaRPr>
          </a:p>
          <a:p>
            <a:r>
              <a:rPr lang="en-US" b="0" i="0" dirty="0">
                <a:solidFill>
                  <a:srgbClr val="3B3835"/>
                </a:solidFill>
                <a:effectLst/>
                <a:latin typeface="Helvetica Neue"/>
              </a:rPr>
              <a:t>A Candidate Key is a set of one or more fields/columns that can identify a record uniquely in a table. There can be multiple Candidate Keys in one table. Each Candidate Key can work as Primary Key. </a:t>
            </a:r>
            <a:endParaRPr lang="en-US" dirty="0">
              <a:solidFill>
                <a:srgbClr val="3B3835"/>
              </a:solidFill>
              <a:latin typeface="Helvetica Neue"/>
            </a:endParaRPr>
          </a:p>
          <a:p>
            <a:r>
              <a:rPr lang="en-US" b="0" i="0" dirty="0">
                <a:solidFill>
                  <a:srgbClr val="3B3835"/>
                </a:solidFill>
                <a:effectLst/>
                <a:latin typeface="Helvetica Neue"/>
              </a:rPr>
              <a:t>Example: In below table (ID , Roll No. and Email are candidate keys, because both can uniquely identify the employee record in the table)</a:t>
            </a:r>
            <a:endParaRPr lang="en-IN" dirty="0"/>
          </a:p>
        </p:txBody>
      </p:sp>
      <p:pic>
        <p:nvPicPr>
          <p:cNvPr id="5" name="Picture 4">
            <a:extLst>
              <a:ext uri="{FF2B5EF4-FFF2-40B4-BE49-F238E27FC236}">
                <a16:creationId xmlns:a16="http://schemas.microsoft.com/office/drawing/2014/main" id="{D2B77358-1E7C-447D-AC96-D21DEA5986AE}"/>
              </a:ext>
            </a:extLst>
          </p:cNvPr>
          <p:cNvPicPr>
            <a:picLocks noChangeAspect="1"/>
          </p:cNvPicPr>
          <p:nvPr/>
        </p:nvPicPr>
        <p:blipFill>
          <a:blip r:embed="rId2"/>
          <a:stretch>
            <a:fillRect/>
          </a:stretch>
        </p:blipFill>
        <p:spPr>
          <a:xfrm>
            <a:off x="1385289" y="5270718"/>
            <a:ext cx="9686069" cy="1343025"/>
          </a:xfrm>
          <a:prstGeom prst="rect">
            <a:avLst/>
          </a:prstGeom>
        </p:spPr>
      </p:pic>
    </p:spTree>
    <p:extLst>
      <p:ext uri="{BB962C8B-B14F-4D97-AF65-F5344CB8AC3E}">
        <p14:creationId xmlns:p14="http://schemas.microsoft.com/office/powerpoint/2010/main" val="1836208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FF82-5E29-4DCC-B34A-062CCC27D33B}"/>
              </a:ext>
            </a:extLst>
          </p:cNvPr>
          <p:cNvSpPr>
            <a:spLocks noGrp="1"/>
          </p:cNvSpPr>
          <p:nvPr>
            <p:ph type="title"/>
          </p:nvPr>
        </p:nvSpPr>
        <p:spPr/>
        <p:txBody>
          <a:bodyPr/>
          <a:lstStyle/>
          <a:p>
            <a:r>
              <a:rPr lang="en-US" dirty="0"/>
              <a:t>Primary Key</a:t>
            </a:r>
            <a:endParaRPr lang="en-IN" dirty="0"/>
          </a:p>
        </p:txBody>
      </p:sp>
      <p:sp>
        <p:nvSpPr>
          <p:cNvPr id="3" name="Content Placeholder 2">
            <a:extLst>
              <a:ext uri="{FF2B5EF4-FFF2-40B4-BE49-F238E27FC236}">
                <a16:creationId xmlns:a16="http://schemas.microsoft.com/office/drawing/2014/main" id="{369CFCE4-DDFB-4A97-821B-32CAE1B357C3}"/>
              </a:ext>
            </a:extLst>
          </p:cNvPr>
          <p:cNvSpPr>
            <a:spLocks noGrp="1"/>
          </p:cNvSpPr>
          <p:nvPr>
            <p:ph idx="1"/>
          </p:nvPr>
        </p:nvSpPr>
        <p:spPr>
          <a:xfrm>
            <a:off x="838200" y="1522175"/>
            <a:ext cx="10515600" cy="4654788"/>
          </a:xfrm>
        </p:spPr>
        <p:txBody>
          <a:bodyPr/>
          <a:lstStyle/>
          <a:p>
            <a:r>
              <a:rPr lang="en-US" b="0" i="0" dirty="0">
                <a:solidFill>
                  <a:srgbClr val="3B3835"/>
                </a:solidFill>
                <a:effectLst/>
                <a:latin typeface="Helvetica Neue"/>
              </a:rPr>
              <a:t>Primary key is a candidate key that is most appropriate to become main key of the table. </a:t>
            </a:r>
            <a:endParaRPr lang="en-US" dirty="0">
              <a:solidFill>
                <a:srgbClr val="3B3835"/>
              </a:solidFill>
              <a:latin typeface="Helvetica Neue"/>
            </a:endParaRPr>
          </a:p>
          <a:p>
            <a:r>
              <a:rPr lang="en-US" b="0" i="0" dirty="0">
                <a:solidFill>
                  <a:srgbClr val="3B3835"/>
                </a:solidFill>
                <a:effectLst/>
                <a:latin typeface="Helvetica Neue"/>
              </a:rPr>
              <a:t>Primary key is a set of one or more fields/columns of a table that uniquely identify a record in database table. </a:t>
            </a:r>
            <a:endParaRPr lang="en-US" dirty="0">
              <a:solidFill>
                <a:srgbClr val="3B3835"/>
              </a:solidFill>
              <a:latin typeface="Helvetica Neue"/>
            </a:endParaRPr>
          </a:p>
          <a:p>
            <a:r>
              <a:rPr lang="en-US" b="0" i="0" dirty="0">
                <a:solidFill>
                  <a:srgbClr val="3B3835"/>
                </a:solidFill>
                <a:effectLst/>
                <a:latin typeface="Helvetica Neue"/>
              </a:rPr>
              <a:t>It can not accept null, duplicate values. </a:t>
            </a:r>
            <a:endParaRPr lang="en-US" dirty="0">
              <a:solidFill>
                <a:srgbClr val="3B3835"/>
              </a:solidFill>
              <a:latin typeface="Helvetica Neue"/>
            </a:endParaRPr>
          </a:p>
          <a:p>
            <a:r>
              <a:rPr lang="en-US" b="0" i="0" dirty="0">
                <a:solidFill>
                  <a:srgbClr val="3B3835"/>
                </a:solidFill>
                <a:effectLst/>
                <a:latin typeface="Helvetica Neue"/>
              </a:rPr>
              <a:t>Only one Candidate Key can be Primary Key. </a:t>
            </a:r>
            <a:endParaRPr lang="en-US" dirty="0">
              <a:solidFill>
                <a:srgbClr val="3B3835"/>
              </a:solidFill>
              <a:latin typeface="Helvetica Neue"/>
            </a:endParaRPr>
          </a:p>
          <a:p>
            <a:r>
              <a:rPr lang="en-US" b="0" i="0" dirty="0">
                <a:solidFill>
                  <a:srgbClr val="3B3835"/>
                </a:solidFill>
                <a:effectLst/>
                <a:latin typeface="Helvetica Neue"/>
              </a:rPr>
              <a:t>Here ID is Primary Key. </a:t>
            </a:r>
            <a:endParaRPr lang="en-IN" dirty="0"/>
          </a:p>
        </p:txBody>
      </p:sp>
      <p:pic>
        <p:nvPicPr>
          <p:cNvPr id="5" name="Picture 4">
            <a:extLst>
              <a:ext uri="{FF2B5EF4-FFF2-40B4-BE49-F238E27FC236}">
                <a16:creationId xmlns:a16="http://schemas.microsoft.com/office/drawing/2014/main" id="{72E01A08-E91F-4507-B2A9-75AB6F62A6C2}"/>
              </a:ext>
            </a:extLst>
          </p:cNvPr>
          <p:cNvPicPr>
            <a:picLocks noChangeAspect="1"/>
          </p:cNvPicPr>
          <p:nvPr/>
        </p:nvPicPr>
        <p:blipFill>
          <a:blip r:embed="rId2"/>
          <a:stretch>
            <a:fillRect/>
          </a:stretch>
        </p:blipFill>
        <p:spPr>
          <a:xfrm>
            <a:off x="1231977" y="4956478"/>
            <a:ext cx="9237082" cy="1536397"/>
          </a:xfrm>
          <a:prstGeom prst="rect">
            <a:avLst/>
          </a:prstGeom>
        </p:spPr>
      </p:pic>
    </p:spTree>
    <p:extLst>
      <p:ext uri="{BB962C8B-B14F-4D97-AF65-F5344CB8AC3E}">
        <p14:creationId xmlns:p14="http://schemas.microsoft.com/office/powerpoint/2010/main" val="1399495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857C-53AD-4789-BE85-8E4C9F36058D}"/>
              </a:ext>
            </a:extLst>
          </p:cNvPr>
          <p:cNvSpPr>
            <a:spLocks noGrp="1"/>
          </p:cNvSpPr>
          <p:nvPr>
            <p:ph type="title"/>
          </p:nvPr>
        </p:nvSpPr>
        <p:spPr/>
        <p:txBody>
          <a:bodyPr/>
          <a:lstStyle/>
          <a:p>
            <a:r>
              <a:rPr lang="en-IN" b="0" i="0" dirty="0">
                <a:solidFill>
                  <a:srgbClr val="3B3835"/>
                </a:solidFill>
                <a:effectLst/>
                <a:latin typeface="Helvetica Neue"/>
              </a:rPr>
              <a:t>What is RDBMS</a:t>
            </a:r>
            <a:endParaRPr lang="en-IN" dirty="0"/>
          </a:p>
        </p:txBody>
      </p:sp>
      <p:sp>
        <p:nvSpPr>
          <p:cNvPr id="3" name="Content Placeholder 2">
            <a:extLst>
              <a:ext uri="{FF2B5EF4-FFF2-40B4-BE49-F238E27FC236}">
                <a16:creationId xmlns:a16="http://schemas.microsoft.com/office/drawing/2014/main" id="{A52842EB-2C6D-4835-87FB-B76605CEBDD2}"/>
              </a:ext>
            </a:extLst>
          </p:cNvPr>
          <p:cNvSpPr>
            <a:spLocks noGrp="1"/>
          </p:cNvSpPr>
          <p:nvPr>
            <p:ph idx="1"/>
          </p:nvPr>
        </p:nvSpPr>
        <p:spPr/>
        <p:txBody>
          <a:bodyPr/>
          <a:lstStyle/>
          <a:p>
            <a:endParaRPr lang="en-IN" b="0" i="0" dirty="0">
              <a:solidFill>
                <a:srgbClr val="3B3835"/>
              </a:solidFill>
              <a:effectLst/>
              <a:latin typeface="Helvetica Neue"/>
            </a:endParaRPr>
          </a:p>
          <a:p>
            <a:r>
              <a:rPr lang="en-IN" b="0" i="0" dirty="0">
                <a:solidFill>
                  <a:srgbClr val="3B3835"/>
                </a:solidFill>
                <a:effectLst/>
                <a:latin typeface="Helvetica Neue"/>
              </a:rPr>
              <a:t>RDBMS stands for Relational Database Management Systems..</a:t>
            </a:r>
          </a:p>
          <a:p>
            <a:r>
              <a:rPr lang="en-IN" b="0" i="0" dirty="0">
                <a:solidFill>
                  <a:srgbClr val="3B3835"/>
                </a:solidFill>
                <a:effectLst/>
                <a:latin typeface="Helvetica Neue"/>
              </a:rPr>
              <a:t>All modern database management systems like SQL, MS SQL Server, IBM DB2, ORACLE, My-SQL and Microsoft Access are based on RDBMS. </a:t>
            </a:r>
          </a:p>
          <a:p>
            <a:r>
              <a:rPr lang="en-IN" b="0" i="0" dirty="0">
                <a:solidFill>
                  <a:srgbClr val="3B3835"/>
                </a:solidFill>
                <a:effectLst/>
                <a:latin typeface="Helvetica Neue"/>
              </a:rPr>
              <a:t>It is called Relational Data Base Management System (RDBMS) because it is based on relational model introduced by E.F. Codd.</a:t>
            </a:r>
            <a:endParaRPr lang="en-IN" dirty="0"/>
          </a:p>
        </p:txBody>
      </p:sp>
    </p:spTree>
    <p:extLst>
      <p:ext uri="{BB962C8B-B14F-4D97-AF65-F5344CB8AC3E}">
        <p14:creationId xmlns:p14="http://schemas.microsoft.com/office/powerpoint/2010/main" val="1691858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6ABE-78FB-4A7F-8C37-425D28BEEB87}"/>
              </a:ext>
            </a:extLst>
          </p:cNvPr>
          <p:cNvSpPr>
            <a:spLocks noGrp="1"/>
          </p:cNvSpPr>
          <p:nvPr>
            <p:ph type="title"/>
          </p:nvPr>
        </p:nvSpPr>
        <p:spPr/>
        <p:txBody>
          <a:bodyPr/>
          <a:lstStyle/>
          <a:p>
            <a:r>
              <a:rPr lang="en-US" dirty="0"/>
              <a:t>Alternate Key</a:t>
            </a:r>
            <a:endParaRPr lang="en-IN" dirty="0"/>
          </a:p>
        </p:txBody>
      </p:sp>
      <p:sp>
        <p:nvSpPr>
          <p:cNvPr id="3" name="Content Placeholder 2">
            <a:extLst>
              <a:ext uri="{FF2B5EF4-FFF2-40B4-BE49-F238E27FC236}">
                <a16:creationId xmlns:a16="http://schemas.microsoft.com/office/drawing/2014/main" id="{1CC29F2E-5F35-49ED-B6AC-3361DFFEC4AA}"/>
              </a:ext>
            </a:extLst>
          </p:cNvPr>
          <p:cNvSpPr>
            <a:spLocks noGrp="1"/>
          </p:cNvSpPr>
          <p:nvPr>
            <p:ph idx="1"/>
          </p:nvPr>
        </p:nvSpPr>
        <p:spPr/>
        <p:txBody>
          <a:bodyPr/>
          <a:lstStyle/>
          <a:p>
            <a:r>
              <a:rPr lang="en-US" b="0" i="0" dirty="0">
                <a:solidFill>
                  <a:srgbClr val="3B3835"/>
                </a:solidFill>
                <a:effectLst/>
                <a:latin typeface="Helvetica Neue"/>
              </a:rPr>
              <a:t>A Alternate key is a key that can be work as a primary key. Basically it is a candidate key that currently is not primary key. </a:t>
            </a:r>
          </a:p>
          <a:p>
            <a:endParaRPr lang="en-US" dirty="0">
              <a:solidFill>
                <a:srgbClr val="3B3835"/>
              </a:solidFill>
              <a:latin typeface="Helvetica Neue"/>
            </a:endParaRPr>
          </a:p>
          <a:p>
            <a:r>
              <a:rPr lang="en-US" b="0" i="0" dirty="0">
                <a:solidFill>
                  <a:srgbClr val="3B3835"/>
                </a:solidFill>
                <a:effectLst/>
                <a:latin typeface="Helvetica Neue"/>
              </a:rPr>
              <a:t>Example: In below Table Roll No. and Email becomes Alternate Keys when we define ID as Primary Key. </a:t>
            </a:r>
            <a:endParaRPr lang="en-IN" dirty="0"/>
          </a:p>
        </p:txBody>
      </p:sp>
      <p:pic>
        <p:nvPicPr>
          <p:cNvPr id="5" name="Picture 4">
            <a:extLst>
              <a:ext uri="{FF2B5EF4-FFF2-40B4-BE49-F238E27FC236}">
                <a16:creationId xmlns:a16="http://schemas.microsoft.com/office/drawing/2014/main" id="{B7B42D48-B561-414E-99C8-A21E653CD5C8}"/>
              </a:ext>
            </a:extLst>
          </p:cNvPr>
          <p:cNvPicPr>
            <a:picLocks noChangeAspect="1"/>
          </p:cNvPicPr>
          <p:nvPr/>
        </p:nvPicPr>
        <p:blipFill>
          <a:blip r:embed="rId2"/>
          <a:stretch>
            <a:fillRect/>
          </a:stretch>
        </p:blipFill>
        <p:spPr>
          <a:xfrm>
            <a:off x="1193647" y="4497254"/>
            <a:ext cx="10025547" cy="1679709"/>
          </a:xfrm>
          <a:prstGeom prst="rect">
            <a:avLst/>
          </a:prstGeom>
        </p:spPr>
      </p:pic>
    </p:spTree>
    <p:extLst>
      <p:ext uri="{BB962C8B-B14F-4D97-AF65-F5344CB8AC3E}">
        <p14:creationId xmlns:p14="http://schemas.microsoft.com/office/powerpoint/2010/main" val="363092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FE87-693F-4959-9CAF-1613A37E3386}"/>
              </a:ext>
            </a:extLst>
          </p:cNvPr>
          <p:cNvSpPr>
            <a:spLocks noGrp="1"/>
          </p:cNvSpPr>
          <p:nvPr>
            <p:ph type="title"/>
          </p:nvPr>
        </p:nvSpPr>
        <p:spPr/>
        <p:txBody>
          <a:bodyPr/>
          <a:lstStyle/>
          <a:p>
            <a:r>
              <a:rPr lang="en-US" dirty="0"/>
              <a:t>Composite/Compound Key</a:t>
            </a:r>
            <a:endParaRPr lang="en-IN" dirty="0"/>
          </a:p>
        </p:txBody>
      </p:sp>
      <p:sp>
        <p:nvSpPr>
          <p:cNvPr id="3" name="Content Placeholder 2">
            <a:extLst>
              <a:ext uri="{FF2B5EF4-FFF2-40B4-BE49-F238E27FC236}">
                <a16:creationId xmlns:a16="http://schemas.microsoft.com/office/drawing/2014/main" id="{D7C3C01F-0C3F-470F-AA19-1504E4C6D679}"/>
              </a:ext>
            </a:extLst>
          </p:cNvPr>
          <p:cNvSpPr>
            <a:spLocks noGrp="1"/>
          </p:cNvSpPr>
          <p:nvPr>
            <p:ph idx="1"/>
          </p:nvPr>
        </p:nvSpPr>
        <p:spPr/>
        <p:txBody>
          <a:bodyPr/>
          <a:lstStyle/>
          <a:p>
            <a:r>
              <a:rPr lang="en-US" b="0" i="0" dirty="0">
                <a:solidFill>
                  <a:srgbClr val="3B3835"/>
                </a:solidFill>
                <a:effectLst/>
                <a:latin typeface="Helvetica Neue"/>
              </a:rPr>
              <a:t>It is possible in some tables that no one column can act as a primary key, and that a combination of columns are required to create the key. This is known as a compound key. </a:t>
            </a:r>
            <a:endParaRPr lang="en-US" dirty="0">
              <a:solidFill>
                <a:srgbClr val="3B3835"/>
              </a:solidFill>
              <a:latin typeface="Helvetica Neue"/>
            </a:endParaRPr>
          </a:p>
          <a:p>
            <a:r>
              <a:rPr lang="en-US" b="0" i="0" dirty="0">
                <a:solidFill>
                  <a:srgbClr val="3B3835"/>
                </a:solidFill>
                <a:effectLst/>
                <a:latin typeface="Helvetica Neue"/>
              </a:rPr>
              <a:t>Key that consist of two or more attributes that uniquely identify an entity occurrence is called Composite key. </a:t>
            </a:r>
            <a:endParaRPr lang="en-US" dirty="0">
              <a:solidFill>
                <a:srgbClr val="3B3835"/>
              </a:solidFill>
              <a:latin typeface="Helvetica Neue"/>
            </a:endParaRPr>
          </a:p>
          <a:p>
            <a:r>
              <a:rPr lang="en-US" b="0" i="0" dirty="0">
                <a:solidFill>
                  <a:srgbClr val="3B3835"/>
                </a:solidFill>
                <a:effectLst/>
                <a:latin typeface="Helvetica Neue"/>
              </a:rPr>
              <a:t>Consider this table:</a:t>
            </a:r>
            <a:endParaRPr lang="en-IN" dirty="0"/>
          </a:p>
        </p:txBody>
      </p:sp>
      <p:pic>
        <p:nvPicPr>
          <p:cNvPr id="5" name="Picture 4">
            <a:extLst>
              <a:ext uri="{FF2B5EF4-FFF2-40B4-BE49-F238E27FC236}">
                <a16:creationId xmlns:a16="http://schemas.microsoft.com/office/drawing/2014/main" id="{9EC5A862-EA71-4E1B-AA4C-D19455F3A585}"/>
              </a:ext>
            </a:extLst>
          </p:cNvPr>
          <p:cNvPicPr>
            <a:picLocks noChangeAspect="1"/>
          </p:cNvPicPr>
          <p:nvPr/>
        </p:nvPicPr>
        <p:blipFill>
          <a:blip r:embed="rId2"/>
          <a:stretch>
            <a:fillRect/>
          </a:stretch>
        </p:blipFill>
        <p:spPr>
          <a:xfrm>
            <a:off x="1346960" y="4568349"/>
            <a:ext cx="9264460" cy="1981200"/>
          </a:xfrm>
          <a:prstGeom prst="rect">
            <a:avLst/>
          </a:prstGeom>
        </p:spPr>
      </p:pic>
    </p:spTree>
    <p:extLst>
      <p:ext uri="{BB962C8B-B14F-4D97-AF65-F5344CB8AC3E}">
        <p14:creationId xmlns:p14="http://schemas.microsoft.com/office/powerpoint/2010/main" val="492199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503E-976E-4171-B57C-C3C8BBD64089}"/>
              </a:ext>
            </a:extLst>
          </p:cNvPr>
          <p:cNvSpPr>
            <a:spLocks noGrp="1"/>
          </p:cNvSpPr>
          <p:nvPr>
            <p:ph type="title"/>
          </p:nvPr>
        </p:nvSpPr>
        <p:spPr/>
        <p:txBody>
          <a:bodyPr/>
          <a:lstStyle/>
          <a:p>
            <a:r>
              <a:rPr lang="en-US" dirty="0"/>
              <a:t>Foreign Key</a:t>
            </a:r>
            <a:endParaRPr lang="en-IN" dirty="0"/>
          </a:p>
        </p:txBody>
      </p:sp>
      <p:sp>
        <p:nvSpPr>
          <p:cNvPr id="3" name="Content Placeholder 2">
            <a:extLst>
              <a:ext uri="{FF2B5EF4-FFF2-40B4-BE49-F238E27FC236}">
                <a16:creationId xmlns:a16="http://schemas.microsoft.com/office/drawing/2014/main" id="{DABD9BC5-18E4-4705-B0ED-BD17675BD221}"/>
              </a:ext>
            </a:extLst>
          </p:cNvPr>
          <p:cNvSpPr>
            <a:spLocks noGrp="1"/>
          </p:cNvSpPr>
          <p:nvPr>
            <p:ph idx="1"/>
          </p:nvPr>
        </p:nvSpPr>
        <p:spPr/>
        <p:txBody>
          <a:bodyPr/>
          <a:lstStyle/>
          <a:p>
            <a:r>
              <a:rPr lang="en-US" b="0" i="0" dirty="0">
                <a:solidFill>
                  <a:srgbClr val="3B3835"/>
                </a:solidFill>
                <a:effectLst/>
                <a:latin typeface="Helvetica Neue"/>
              </a:rPr>
              <a:t>Foreign Key is a field in database table that is Primary key in another table. It can accept multiple null, duplicate values. </a:t>
            </a:r>
            <a:endParaRPr lang="en-US" dirty="0">
              <a:solidFill>
                <a:srgbClr val="3B3835"/>
              </a:solidFill>
              <a:latin typeface="Helvetica Neue"/>
            </a:endParaRPr>
          </a:p>
          <a:p>
            <a:r>
              <a:rPr lang="en-US" b="0" i="0" dirty="0">
                <a:solidFill>
                  <a:srgbClr val="3B3835"/>
                </a:solidFill>
                <a:effectLst/>
                <a:latin typeface="Helvetica Neue"/>
              </a:rPr>
              <a:t>A foreign key is a column which is added to one table to create a relationship with another table.</a:t>
            </a:r>
            <a:endParaRPr lang="en-IN" dirty="0"/>
          </a:p>
        </p:txBody>
      </p:sp>
      <p:pic>
        <p:nvPicPr>
          <p:cNvPr id="5" name="Picture 4">
            <a:extLst>
              <a:ext uri="{FF2B5EF4-FFF2-40B4-BE49-F238E27FC236}">
                <a16:creationId xmlns:a16="http://schemas.microsoft.com/office/drawing/2014/main" id="{033D0E2D-4A19-45B0-B874-B9588E69D02B}"/>
              </a:ext>
            </a:extLst>
          </p:cNvPr>
          <p:cNvPicPr>
            <a:picLocks noChangeAspect="1"/>
          </p:cNvPicPr>
          <p:nvPr/>
        </p:nvPicPr>
        <p:blipFill>
          <a:blip r:embed="rId2"/>
          <a:stretch>
            <a:fillRect/>
          </a:stretch>
        </p:blipFill>
        <p:spPr>
          <a:xfrm>
            <a:off x="1666760" y="3921125"/>
            <a:ext cx="7701733" cy="2390775"/>
          </a:xfrm>
          <a:prstGeom prst="rect">
            <a:avLst/>
          </a:prstGeom>
        </p:spPr>
      </p:pic>
    </p:spTree>
    <p:extLst>
      <p:ext uri="{BB962C8B-B14F-4D97-AF65-F5344CB8AC3E}">
        <p14:creationId xmlns:p14="http://schemas.microsoft.com/office/powerpoint/2010/main" val="89131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503E-976E-4171-B57C-C3C8BBD64089}"/>
              </a:ext>
            </a:extLst>
          </p:cNvPr>
          <p:cNvSpPr>
            <a:spLocks noGrp="1"/>
          </p:cNvSpPr>
          <p:nvPr>
            <p:ph type="title"/>
          </p:nvPr>
        </p:nvSpPr>
        <p:spPr/>
        <p:txBody>
          <a:bodyPr/>
          <a:lstStyle/>
          <a:p>
            <a:r>
              <a:rPr lang="en-US" dirty="0"/>
              <a:t>Foreign Key</a:t>
            </a:r>
            <a:endParaRPr lang="en-IN" dirty="0"/>
          </a:p>
        </p:txBody>
      </p:sp>
      <p:sp>
        <p:nvSpPr>
          <p:cNvPr id="3" name="Content Placeholder 2">
            <a:extLst>
              <a:ext uri="{FF2B5EF4-FFF2-40B4-BE49-F238E27FC236}">
                <a16:creationId xmlns:a16="http://schemas.microsoft.com/office/drawing/2014/main" id="{DABD9BC5-18E4-4705-B0ED-BD17675BD221}"/>
              </a:ext>
            </a:extLst>
          </p:cNvPr>
          <p:cNvSpPr>
            <a:spLocks noGrp="1"/>
          </p:cNvSpPr>
          <p:nvPr>
            <p:ph idx="1"/>
          </p:nvPr>
        </p:nvSpPr>
        <p:spPr/>
        <p:txBody>
          <a:bodyPr/>
          <a:lstStyle/>
          <a:p>
            <a:r>
              <a:rPr lang="en-US" b="0" i="0" dirty="0">
                <a:solidFill>
                  <a:srgbClr val="3B3835"/>
                </a:solidFill>
                <a:effectLst/>
                <a:latin typeface="Helvetica Neue"/>
              </a:rPr>
              <a:t>Foreign Key is a field in database table that is Primary key in another table. It can accept multiple null, duplicate values. </a:t>
            </a:r>
            <a:endParaRPr lang="en-US" dirty="0">
              <a:solidFill>
                <a:srgbClr val="3B3835"/>
              </a:solidFill>
              <a:latin typeface="Helvetica Neue"/>
            </a:endParaRPr>
          </a:p>
          <a:p>
            <a:r>
              <a:rPr lang="en-US" b="0" i="0" dirty="0">
                <a:solidFill>
                  <a:srgbClr val="3B3835"/>
                </a:solidFill>
                <a:effectLst/>
                <a:latin typeface="Helvetica Neue"/>
              </a:rPr>
              <a:t>A foreign key is a column which is added to one table to create a relationship with another table.</a:t>
            </a:r>
            <a:endParaRPr lang="en-IN" dirty="0"/>
          </a:p>
        </p:txBody>
      </p:sp>
      <p:pic>
        <p:nvPicPr>
          <p:cNvPr id="8" name="Picture 7">
            <a:extLst>
              <a:ext uri="{FF2B5EF4-FFF2-40B4-BE49-F238E27FC236}">
                <a16:creationId xmlns:a16="http://schemas.microsoft.com/office/drawing/2014/main" id="{2E36126E-E76B-437B-9D4A-9E2C71353E4C}"/>
              </a:ext>
            </a:extLst>
          </p:cNvPr>
          <p:cNvPicPr>
            <a:picLocks noChangeAspect="1"/>
          </p:cNvPicPr>
          <p:nvPr/>
        </p:nvPicPr>
        <p:blipFill>
          <a:blip r:embed="rId2"/>
          <a:stretch>
            <a:fillRect/>
          </a:stretch>
        </p:blipFill>
        <p:spPr>
          <a:xfrm>
            <a:off x="1018435" y="3892473"/>
            <a:ext cx="9549182" cy="2600401"/>
          </a:xfrm>
          <a:prstGeom prst="rect">
            <a:avLst/>
          </a:prstGeom>
        </p:spPr>
      </p:pic>
    </p:spTree>
    <p:extLst>
      <p:ext uri="{BB962C8B-B14F-4D97-AF65-F5344CB8AC3E}">
        <p14:creationId xmlns:p14="http://schemas.microsoft.com/office/powerpoint/2010/main" val="1458098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D80B-849F-4351-BA11-022A7B9926DA}"/>
              </a:ext>
            </a:extLst>
          </p:cNvPr>
          <p:cNvSpPr>
            <a:spLocks noGrp="1"/>
          </p:cNvSpPr>
          <p:nvPr>
            <p:ph type="title"/>
          </p:nvPr>
        </p:nvSpPr>
        <p:spPr/>
        <p:txBody>
          <a:bodyPr/>
          <a:lstStyle/>
          <a:p>
            <a:r>
              <a:rPr lang="en-US" dirty="0"/>
              <a:t>Difference Between Primary Key and Foreign Key</a:t>
            </a:r>
            <a:endParaRPr lang="en-IN" dirty="0"/>
          </a:p>
        </p:txBody>
      </p:sp>
      <p:pic>
        <p:nvPicPr>
          <p:cNvPr id="5" name="Picture 4">
            <a:extLst>
              <a:ext uri="{FF2B5EF4-FFF2-40B4-BE49-F238E27FC236}">
                <a16:creationId xmlns:a16="http://schemas.microsoft.com/office/drawing/2014/main" id="{150348D8-024C-4408-B8C9-550E83F06E19}"/>
              </a:ext>
            </a:extLst>
          </p:cNvPr>
          <p:cNvPicPr>
            <a:picLocks noChangeAspect="1"/>
          </p:cNvPicPr>
          <p:nvPr/>
        </p:nvPicPr>
        <p:blipFill>
          <a:blip r:embed="rId2"/>
          <a:stretch>
            <a:fillRect/>
          </a:stretch>
        </p:blipFill>
        <p:spPr>
          <a:xfrm>
            <a:off x="799416" y="2114550"/>
            <a:ext cx="10554383" cy="3990576"/>
          </a:xfrm>
          <a:prstGeom prst="rect">
            <a:avLst/>
          </a:prstGeom>
        </p:spPr>
      </p:pic>
    </p:spTree>
    <p:extLst>
      <p:ext uri="{BB962C8B-B14F-4D97-AF65-F5344CB8AC3E}">
        <p14:creationId xmlns:p14="http://schemas.microsoft.com/office/powerpoint/2010/main" val="1605275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FD9355-602D-4E44-AC69-F9A103D8C6A4}"/>
              </a:ext>
            </a:extLst>
          </p:cNvPr>
          <p:cNvPicPr>
            <a:picLocks noChangeAspect="1"/>
          </p:cNvPicPr>
          <p:nvPr/>
        </p:nvPicPr>
        <p:blipFill>
          <a:blip r:embed="rId2"/>
          <a:stretch>
            <a:fillRect/>
          </a:stretch>
        </p:blipFill>
        <p:spPr>
          <a:xfrm>
            <a:off x="1160795" y="624201"/>
            <a:ext cx="9423248" cy="5486400"/>
          </a:xfrm>
          <a:prstGeom prst="rect">
            <a:avLst/>
          </a:prstGeom>
        </p:spPr>
      </p:pic>
    </p:spTree>
    <p:extLst>
      <p:ext uri="{BB962C8B-B14F-4D97-AF65-F5344CB8AC3E}">
        <p14:creationId xmlns:p14="http://schemas.microsoft.com/office/powerpoint/2010/main" val="3471988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F9CC0-2BAD-4214-95E9-FD8D755FD3F4}"/>
              </a:ext>
            </a:extLst>
          </p:cNvPr>
          <p:cNvPicPr>
            <a:picLocks noChangeAspect="1"/>
          </p:cNvPicPr>
          <p:nvPr/>
        </p:nvPicPr>
        <p:blipFill>
          <a:blip r:embed="rId2"/>
          <a:stretch>
            <a:fillRect/>
          </a:stretch>
        </p:blipFill>
        <p:spPr>
          <a:xfrm>
            <a:off x="1073188" y="914400"/>
            <a:ext cx="9937940" cy="5223577"/>
          </a:xfrm>
          <a:prstGeom prst="rect">
            <a:avLst/>
          </a:prstGeom>
        </p:spPr>
      </p:pic>
    </p:spTree>
    <p:extLst>
      <p:ext uri="{BB962C8B-B14F-4D97-AF65-F5344CB8AC3E}">
        <p14:creationId xmlns:p14="http://schemas.microsoft.com/office/powerpoint/2010/main" val="2134833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CE6EA-887C-460A-AF7F-CCD9C01242D7}"/>
              </a:ext>
            </a:extLst>
          </p:cNvPr>
          <p:cNvSpPr>
            <a:spLocks noGrp="1"/>
          </p:cNvSpPr>
          <p:nvPr>
            <p:ph type="title"/>
          </p:nvPr>
        </p:nvSpPr>
        <p:spPr>
          <a:xfrm>
            <a:off x="3290653" y="2503403"/>
            <a:ext cx="10515600" cy="1325563"/>
          </a:xfrm>
        </p:spPr>
        <p:txBody>
          <a:bodyPr/>
          <a:lstStyle/>
          <a:p>
            <a:r>
              <a:rPr lang="en-US" dirty="0"/>
              <a:t>Normalization</a:t>
            </a:r>
            <a:endParaRPr lang="en-IN" dirty="0"/>
          </a:p>
        </p:txBody>
      </p:sp>
    </p:spTree>
    <p:extLst>
      <p:ext uri="{BB962C8B-B14F-4D97-AF65-F5344CB8AC3E}">
        <p14:creationId xmlns:p14="http://schemas.microsoft.com/office/powerpoint/2010/main" val="306767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A3B32E-6B9D-47DA-9703-806E8D054FE5}"/>
              </a:ext>
            </a:extLst>
          </p:cNvPr>
          <p:cNvSpPr>
            <a:spLocks noGrp="1"/>
          </p:cNvSpPr>
          <p:nvPr>
            <p:ph type="title"/>
          </p:nvPr>
        </p:nvSpPr>
        <p:spPr/>
        <p:txBody>
          <a:bodyPr/>
          <a:lstStyle/>
          <a:p>
            <a:r>
              <a:rPr lang="en-US" dirty="0"/>
              <a:t>Normalization of Database</a:t>
            </a:r>
            <a:endParaRPr lang="en-IN" dirty="0"/>
          </a:p>
        </p:txBody>
      </p:sp>
      <p:sp>
        <p:nvSpPr>
          <p:cNvPr id="4" name="Content Placeholder 3">
            <a:extLst>
              <a:ext uri="{FF2B5EF4-FFF2-40B4-BE49-F238E27FC236}">
                <a16:creationId xmlns:a16="http://schemas.microsoft.com/office/drawing/2014/main" id="{32F86C03-1B23-449A-8D29-DACA38B87C3D}"/>
              </a:ext>
            </a:extLst>
          </p:cNvPr>
          <p:cNvSpPr>
            <a:spLocks noGrp="1"/>
          </p:cNvSpPr>
          <p:nvPr>
            <p:ph idx="1"/>
          </p:nvPr>
        </p:nvSpPr>
        <p:spPr/>
        <p:txBody>
          <a:bodyPr/>
          <a:lstStyle/>
          <a:p>
            <a:r>
              <a:rPr lang="en-US" b="0" i="0" dirty="0">
                <a:solidFill>
                  <a:srgbClr val="3B3835"/>
                </a:solidFill>
                <a:effectLst/>
                <a:latin typeface="Helvetica Neue"/>
              </a:rPr>
              <a:t>Database Normalization is a technique of organizing the data in the database. Normalization is a systematic approach of decomposing tables to eliminate data redundancy and undesirable characteristics like Insertion, Update and Deletion Anomalies. It is a multi-step process that puts data into tabular form by removing duplicated data from the relation tables. </a:t>
            </a:r>
          </a:p>
          <a:p>
            <a:r>
              <a:rPr lang="en-US" b="0" i="0" dirty="0">
                <a:solidFill>
                  <a:srgbClr val="3B3835"/>
                </a:solidFill>
                <a:effectLst/>
                <a:latin typeface="Helvetica Neue"/>
              </a:rPr>
              <a:t>Normalization is used for mainly two purpose, </a:t>
            </a:r>
          </a:p>
          <a:p>
            <a:pPr lvl="1"/>
            <a:r>
              <a:rPr lang="en-US" b="0" i="0" dirty="0">
                <a:solidFill>
                  <a:srgbClr val="3B3835"/>
                </a:solidFill>
                <a:effectLst/>
                <a:latin typeface="Helvetica Neue"/>
              </a:rPr>
              <a:t>Eliminating redundant (useless) data. </a:t>
            </a:r>
            <a:endParaRPr lang="en-US" dirty="0">
              <a:solidFill>
                <a:srgbClr val="3B3835"/>
              </a:solidFill>
              <a:latin typeface="Helvetica Neue"/>
            </a:endParaRPr>
          </a:p>
          <a:p>
            <a:pPr lvl="1"/>
            <a:r>
              <a:rPr lang="en-US" b="0" i="0" dirty="0">
                <a:solidFill>
                  <a:srgbClr val="3B3835"/>
                </a:solidFill>
                <a:effectLst/>
                <a:latin typeface="Helvetica Neue"/>
              </a:rPr>
              <a:t>Ensuring data dependencies make sense i.e. data is logically stored. </a:t>
            </a:r>
            <a:endParaRPr lang="en-IN" dirty="0"/>
          </a:p>
        </p:txBody>
      </p:sp>
    </p:spTree>
    <p:extLst>
      <p:ext uri="{BB962C8B-B14F-4D97-AF65-F5344CB8AC3E}">
        <p14:creationId xmlns:p14="http://schemas.microsoft.com/office/powerpoint/2010/main" val="1201771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3EA8-7730-4DD8-ABE3-6774241802D4}"/>
              </a:ext>
            </a:extLst>
          </p:cNvPr>
          <p:cNvSpPr>
            <a:spLocks noGrp="1"/>
          </p:cNvSpPr>
          <p:nvPr>
            <p:ph type="title"/>
          </p:nvPr>
        </p:nvSpPr>
        <p:spPr/>
        <p:txBody>
          <a:bodyPr/>
          <a:lstStyle/>
          <a:p>
            <a:r>
              <a:rPr lang="en-US" dirty="0"/>
              <a:t>Why do we Normalize?</a:t>
            </a:r>
            <a:endParaRPr lang="en-IN" dirty="0"/>
          </a:p>
        </p:txBody>
      </p:sp>
      <p:sp>
        <p:nvSpPr>
          <p:cNvPr id="3" name="Content Placeholder 2">
            <a:extLst>
              <a:ext uri="{FF2B5EF4-FFF2-40B4-BE49-F238E27FC236}">
                <a16:creationId xmlns:a16="http://schemas.microsoft.com/office/drawing/2014/main" id="{DFB83CFB-816D-4140-B89C-B6FE0D1A25ED}"/>
              </a:ext>
            </a:extLst>
          </p:cNvPr>
          <p:cNvSpPr>
            <a:spLocks noGrp="1"/>
          </p:cNvSpPr>
          <p:nvPr>
            <p:ph idx="1"/>
          </p:nvPr>
        </p:nvSpPr>
        <p:spPr/>
        <p:txBody>
          <a:bodyPr/>
          <a:lstStyle/>
          <a:p>
            <a:r>
              <a:rPr lang="en-US" b="0" i="0" dirty="0">
                <a:solidFill>
                  <a:srgbClr val="3B3835"/>
                </a:solidFill>
                <a:effectLst/>
                <a:latin typeface="Helvetica Neue"/>
              </a:rPr>
              <a:t>To avoid redundancy (less storage space needed, and data is consistent) </a:t>
            </a:r>
          </a:p>
          <a:p>
            <a:r>
              <a:rPr lang="en-US" b="0" i="0" dirty="0">
                <a:solidFill>
                  <a:srgbClr val="3B3835"/>
                </a:solidFill>
                <a:effectLst/>
                <a:latin typeface="Helvetica Neue"/>
              </a:rPr>
              <a:t>To avoid update/delete anomalies</a:t>
            </a:r>
            <a:endParaRPr lang="en-IN" dirty="0"/>
          </a:p>
        </p:txBody>
      </p:sp>
    </p:spTree>
    <p:extLst>
      <p:ext uri="{BB962C8B-B14F-4D97-AF65-F5344CB8AC3E}">
        <p14:creationId xmlns:p14="http://schemas.microsoft.com/office/powerpoint/2010/main" val="232801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F9235-8C03-4124-9234-C9A328DC7FB6}"/>
              </a:ext>
            </a:extLst>
          </p:cNvPr>
          <p:cNvSpPr>
            <a:spLocks noGrp="1"/>
          </p:cNvSpPr>
          <p:nvPr>
            <p:ph type="title"/>
          </p:nvPr>
        </p:nvSpPr>
        <p:spPr/>
        <p:txBody>
          <a:bodyPr/>
          <a:lstStyle/>
          <a:p>
            <a:r>
              <a:rPr lang="en-IN" b="0" i="0" dirty="0">
                <a:solidFill>
                  <a:srgbClr val="3B3835"/>
                </a:solidFill>
                <a:effectLst/>
                <a:latin typeface="Helvetica Neue"/>
              </a:rPr>
              <a:t>How it works</a:t>
            </a:r>
            <a:endParaRPr lang="en-IN" dirty="0"/>
          </a:p>
        </p:txBody>
      </p:sp>
      <p:sp>
        <p:nvSpPr>
          <p:cNvPr id="3" name="Content Placeholder 2">
            <a:extLst>
              <a:ext uri="{FF2B5EF4-FFF2-40B4-BE49-F238E27FC236}">
                <a16:creationId xmlns:a16="http://schemas.microsoft.com/office/drawing/2014/main" id="{680A64FA-05DB-4792-9B41-EE6803E26B32}"/>
              </a:ext>
            </a:extLst>
          </p:cNvPr>
          <p:cNvSpPr>
            <a:spLocks noGrp="1"/>
          </p:cNvSpPr>
          <p:nvPr>
            <p:ph idx="1"/>
          </p:nvPr>
        </p:nvSpPr>
        <p:spPr/>
        <p:txBody>
          <a:bodyPr>
            <a:normAutofit/>
          </a:bodyPr>
          <a:lstStyle/>
          <a:p>
            <a:r>
              <a:rPr lang="en-US" b="0" i="0" dirty="0">
                <a:solidFill>
                  <a:srgbClr val="3B3835"/>
                </a:solidFill>
                <a:effectLst/>
                <a:latin typeface="Helvetica Neue"/>
              </a:rPr>
              <a:t>Data is represented in terms of tuples (rows) in RDBMS. </a:t>
            </a:r>
            <a:endParaRPr lang="en-US" dirty="0">
              <a:solidFill>
                <a:srgbClr val="3B3835"/>
              </a:solidFill>
              <a:latin typeface="Helvetica Neue"/>
            </a:endParaRPr>
          </a:p>
          <a:p>
            <a:r>
              <a:rPr lang="en-US" b="0" i="0" dirty="0">
                <a:solidFill>
                  <a:srgbClr val="3B3835"/>
                </a:solidFill>
                <a:effectLst/>
                <a:latin typeface="Helvetica Neue"/>
              </a:rPr>
              <a:t>Relational database is most commonly used database. It contains number of tables and each table has its own primary key. </a:t>
            </a:r>
            <a:endParaRPr lang="en-US" dirty="0">
              <a:solidFill>
                <a:srgbClr val="3B3835"/>
              </a:solidFill>
              <a:latin typeface="Helvetica Neue"/>
            </a:endParaRPr>
          </a:p>
          <a:p>
            <a:r>
              <a:rPr lang="en-US" b="0" i="0" dirty="0">
                <a:solidFill>
                  <a:srgbClr val="3B3835"/>
                </a:solidFill>
                <a:effectLst/>
                <a:latin typeface="Helvetica Neue"/>
              </a:rPr>
              <a:t>Due to a collection of organized set of tables, data can be accessed easily in RDBMS. </a:t>
            </a:r>
          </a:p>
        </p:txBody>
      </p:sp>
    </p:spTree>
    <p:extLst>
      <p:ext uri="{BB962C8B-B14F-4D97-AF65-F5344CB8AC3E}">
        <p14:creationId xmlns:p14="http://schemas.microsoft.com/office/powerpoint/2010/main" val="3867498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35FC-67CE-4C5A-BD1F-6E23303AF980}"/>
              </a:ext>
            </a:extLst>
          </p:cNvPr>
          <p:cNvSpPr>
            <a:spLocks noGrp="1"/>
          </p:cNvSpPr>
          <p:nvPr>
            <p:ph type="title"/>
          </p:nvPr>
        </p:nvSpPr>
        <p:spPr/>
        <p:txBody>
          <a:bodyPr/>
          <a:lstStyle/>
          <a:p>
            <a:r>
              <a:rPr lang="en-IN" b="0" i="0" dirty="0">
                <a:solidFill>
                  <a:srgbClr val="3B3835"/>
                </a:solidFill>
                <a:effectLst/>
                <a:latin typeface="Helvetica Neue"/>
              </a:rPr>
              <a:t>Anomalies in DBMS</a:t>
            </a:r>
            <a:endParaRPr lang="en-IN" dirty="0"/>
          </a:p>
        </p:txBody>
      </p:sp>
      <p:sp>
        <p:nvSpPr>
          <p:cNvPr id="3" name="Content Placeholder 2">
            <a:extLst>
              <a:ext uri="{FF2B5EF4-FFF2-40B4-BE49-F238E27FC236}">
                <a16:creationId xmlns:a16="http://schemas.microsoft.com/office/drawing/2014/main" id="{C82D89E8-34BE-4FE7-AFD5-8E4992DC07D9}"/>
              </a:ext>
            </a:extLst>
          </p:cNvPr>
          <p:cNvSpPr>
            <a:spLocks noGrp="1"/>
          </p:cNvSpPr>
          <p:nvPr>
            <p:ph idx="1"/>
          </p:nvPr>
        </p:nvSpPr>
        <p:spPr/>
        <p:txBody>
          <a:bodyPr/>
          <a:lstStyle/>
          <a:p>
            <a:r>
              <a:rPr lang="en-US" b="0" i="0" dirty="0">
                <a:solidFill>
                  <a:srgbClr val="3B3835"/>
                </a:solidFill>
                <a:effectLst/>
                <a:latin typeface="Helvetica Neue"/>
              </a:rPr>
              <a:t>There are three types of anomalies that occur when the database is not normalized. </a:t>
            </a:r>
          </a:p>
          <a:p>
            <a:r>
              <a:rPr lang="en-US" b="0" i="0" dirty="0">
                <a:solidFill>
                  <a:srgbClr val="3B3835"/>
                </a:solidFill>
                <a:effectLst/>
                <a:latin typeface="Helvetica Neue"/>
              </a:rPr>
              <a:t>These are – Insertion, update and deletion anomaly. </a:t>
            </a:r>
          </a:p>
          <a:p>
            <a:r>
              <a:rPr lang="en-US" b="0" i="0" dirty="0">
                <a:solidFill>
                  <a:srgbClr val="3B3835"/>
                </a:solidFill>
                <a:effectLst/>
                <a:latin typeface="Helvetica Neue"/>
              </a:rPr>
              <a:t>Let’s take an example to understand this.</a:t>
            </a:r>
            <a:endParaRPr lang="en-IN" dirty="0"/>
          </a:p>
        </p:txBody>
      </p:sp>
    </p:spTree>
    <p:extLst>
      <p:ext uri="{BB962C8B-B14F-4D97-AF65-F5344CB8AC3E}">
        <p14:creationId xmlns:p14="http://schemas.microsoft.com/office/powerpoint/2010/main" val="952286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7F78-384E-471D-B110-CE4C93D732F0}"/>
              </a:ext>
            </a:extLst>
          </p:cNvPr>
          <p:cNvSpPr>
            <a:spLocks noGrp="1"/>
          </p:cNvSpPr>
          <p:nvPr>
            <p:ph type="title"/>
          </p:nvPr>
        </p:nvSpPr>
        <p:spPr/>
        <p:txBody>
          <a:bodyPr/>
          <a:lstStyle/>
          <a:p>
            <a:r>
              <a:rPr lang="en-IN" b="0" i="0" dirty="0">
                <a:solidFill>
                  <a:srgbClr val="3B3835"/>
                </a:solidFill>
                <a:effectLst/>
                <a:latin typeface="Helvetica Neue"/>
              </a:rPr>
              <a:t>Anomalies in DBMS</a:t>
            </a:r>
            <a:endParaRPr lang="en-IN" dirty="0"/>
          </a:p>
        </p:txBody>
      </p:sp>
      <p:sp>
        <p:nvSpPr>
          <p:cNvPr id="3" name="Content Placeholder 2">
            <a:extLst>
              <a:ext uri="{FF2B5EF4-FFF2-40B4-BE49-F238E27FC236}">
                <a16:creationId xmlns:a16="http://schemas.microsoft.com/office/drawing/2014/main" id="{E1863EAB-9092-4D9D-8D49-939E42FACB0A}"/>
              </a:ext>
            </a:extLst>
          </p:cNvPr>
          <p:cNvSpPr>
            <a:spLocks noGrp="1"/>
          </p:cNvSpPr>
          <p:nvPr>
            <p:ph idx="1"/>
          </p:nvPr>
        </p:nvSpPr>
        <p:spPr/>
        <p:txBody>
          <a:bodyPr/>
          <a:lstStyle/>
          <a:p>
            <a:r>
              <a:rPr lang="en-US" b="0" i="0" dirty="0">
                <a:solidFill>
                  <a:srgbClr val="3B3835"/>
                </a:solidFill>
                <a:effectLst/>
                <a:latin typeface="Helvetica Neue"/>
              </a:rPr>
              <a:t>Example: </a:t>
            </a:r>
          </a:p>
          <a:p>
            <a:r>
              <a:rPr lang="en-US" b="0" i="0" dirty="0">
                <a:solidFill>
                  <a:srgbClr val="3B3835"/>
                </a:solidFill>
                <a:effectLst/>
                <a:latin typeface="Helvetica Neue"/>
              </a:rPr>
              <a:t>Suppose a manufacturing company stores the employee details in a table named employee that has four attributes: </a:t>
            </a:r>
          </a:p>
          <a:p>
            <a:pPr lvl="1"/>
            <a:r>
              <a:rPr lang="en-US" b="0" i="0" dirty="0" err="1">
                <a:solidFill>
                  <a:srgbClr val="3B3835"/>
                </a:solidFill>
                <a:effectLst/>
                <a:latin typeface="Helvetica Neue"/>
              </a:rPr>
              <a:t>emp_id</a:t>
            </a:r>
            <a:r>
              <a:rPr lang="en-US" b="0" i="0" dirty="0">
                <a:solidFill>
                  <a:srgbClr val="3B3835"/>
                </a:solidFill>
                <a:effectLst/>
                <a:latin typeface="Helvetica Neue"/>
              </a:rPr>
              <a:t> for storing employee’s id, </a:t>
            </a:r>
          </a:p>
          <a:p>
            <a:pPr lvl="1"/>
            <a:r>
              <a:rPr lang="en-US" b="0" i="0" dirty="0" err="1">
                <a:solidFill>
                  <a:srgbClr val="3B3835"/>
                </a:solidFill>
                <a:effectLst/>
                <a:latin typeface="Helvetica Neue"/>
              </a:rPr>
              <a:t>emp_name</a:t>
            </a:r>
            <a:r>
              <a:rPr lang="en-US" b="0" i="0" dirty="0">
                <a:solidFill>
                  <a:srgbClr val="3B3835"/>
                </a:solidFill>
                <a:effectLst/>
                <a:latin typeface="Helvetica Neue"/>
              </a:rPr>
              <a:t> for storing employee’s name, </a:t>
            </a:r>
          </a:p>
          <a:p>
            <a:pPr lvl="1"/>
            <a:r>
              <a:rPr lang="en-US" b="0" i="0" dirty="0" err="1">
                <a:solidFill>
                  <a:srgbClr val="3B3835"/>
                </a:solidFill>
                <a:effectLst/>
                <a:latin typeface="Helvetica Neue"/>
              </a:rPr>
              <a:t>emp_address</a:t>
            </a:r>
            <a:r>
              <a:rPr lang="en-US" b="0" i="0" dirty="0">
                <a:solidFill>
                  <a:srgbClr val="3B3835"/>
                </a:solidFill>
                <a:effectLst/>
                <a:latin typeface="Helvetica Neue"/>
              </a:rPr>
              <a:t> for storing employee’s address and </a:t>
            </a:r>
          </a:p>
          <a:p>
            <a:pPr lvl="1"/>
            <a:r>
              <a:rPr lang="en-US" b="0" i="0" dirty="0" err="1">
                <a:solidFill>
                  <a:srgbClr val="3B3835"/>
                </a:solidFill>
                <a:effectLst/>
                <a:latin typeface="Helvetica Neue"/>
              </a:rPr>
              <a:t>emp_dept</a:t>
            </a:r>
            <a:r>
              <a:rPr lang="en-US" b="0" i="0" dirty="0">
                <a:solidFill>
                  <a:srgbClr val="3B3835"/>
                </a:solidFill>
                <a:effectLst/>
                <a:latin typeface="Helvetica Neue"/>
              </a:rPr>
              <a:t> for storing the department details in which the employee works. </a:t>
            </a:r>
            <a:endParaRPr lang="en-IN" dirty="0"/>
          </a:p>
        </p:txBody>
      </p:sp>
    </p:spTree>
    <p:extLst>
      <p:ext uri="{BB962C8B-B14F-4D97-AF65-F5344CB8AC3E}">
        <p14:creationId xmlns:p14="http://schemas.microsoft.com/office/powerpoint/2010/main" val="1522223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A481DC-6F5D-4F79-BEB2-03E93D0C68AD}"/>
              </a:ext>
            </a:extLst>
          </p:cNvPr>
          <p:cNvPicPr>
            <a:picLocks noChangeAspect="1"/>
          </p:cNvPicPr>
          <p:nvPr/>
        </p:nvPicPr>
        <p:blipFill>
          <a:blip r:embed="rId2"/>
          <a:stretch>
            <a:fillRect/>
          </a:stretch>
        </p:blipFill>
        <p:spPr>
          <a:xfrm>
            <a:off x="1867127" y="793940"/>
            <a:ext cx="8459569" cy="5409744"/>
          </a:xfrm>
          <a:prstGeom prst="rect">
            <a:avLst/>
          </a:prstGeom>
        </p:spPr>
      </p:pic>
    </p:spTree>
    <p:extLst>
      <p:ext uri="{BB962C8B-B14F-4D97-AF65-F5344CB8AC3E}">
        <p14:creationId xmlns:p14="http://schemas.microsoft.com/office/powerpoint/2010/main" val="2199003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53F2D-61B4-4C14-8F55-441F720A693A}"/>
              </a:ext>
            </a:extLst>
          </p:cNvPr>
          <p:cNvPicPr>
            <a:picLocks noChangeAspect="1"/>
          </p:cNvPicPr>
          <p:nvPr/>
        </p:nvPicPr>
        <p:blipFill>
          <a:blip r:embed="rId2"/>
          <a:stretch>
            <a:fillRect/>
          </a:stretch>
        </p:blipFill>
        <p:spPr>
          <a:xfrm>
            <a:off x="1248403" y="733709"/>
            <a:ext cx="9193278" cy="5442597"/>
          </a:xfrm>
          <a:prstGeom prst="rect">
            <a:avLst/>
          </a:prstGeom>
        </p:spPr>
      </p:pic>
    </p:spTree>
    <p:extLst>
      <p:ext uri="{BB962C8B-B14F-4D97-AF65-F5344CB8AC3E}">
        <p14:creationId xmlns:p14="http://schemas.microsoft.com/office/powerpoint/2010/main" val="322452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F738-8DDC-442E-A1B3-777884BB6ECC}"/>
              </a:ext>
            </a:extLst>
          </p:cNvPr>
          <p:cNvSpPr>
            <a:spLocks noGrp="1"/>
          </p:cNvSpPr>
          <p:nvPr>
            <p:ph type="title"/>
          </p:nvPr>
        </p:nvSpPr>
        <p:spPr/>
        <p:txBody>
          <a:bodyPr/>
          <a:lstStyle/>
          <a:p>
            <a:r>
              <a:rPr lang="en-IN" b="0" i="0" dirty="0">
                <a:solidFill>
                  <a:srgbClr val="3B3835"/>
                </a:solidFill>
                <a:effectLst/>
                <a:latin typeface="Helvetica Neue"/>
              </a:rPr>
              <a:t>Update Anomaly </a:t>
            </a:r>
            <a:endParaRPr lang="en-IN" dirty="0"/>
          </a:p>
        </p:txBody>
      </p:sp>
      <p:sp>
        <p:nvSpPr>
          <p:cNvPr id="3" name="Content Placeholder 2">
            <a:extLst>
              <a:ext uri="{FF2B5EF4-FFF2-40B4-BE49-F238E27FC236}">
                <a16:creationId xmlns:a16="http://schemas.microsoft.com/office/drawing/2014/main" id="{D191ECE5-CFA3-42E8-8F19-98B2B9D307F8}"/>
              </a:ext>
            </a:extLst>
          </p:cNvPr>
          <p:cNvSpPr>
            <a:spLocks noGrp="1"/>
          </p:cNvSpPr>
          <p:nvPr>
            <p:ph idx="1"/>
          </p:nvPr>
        </p:nvSpPr>
        <p:spPr/>
        <p:txBody>
          <a:bodyPr>
            <a:normAutofit lnSpcReduction="10000"/>
          </a:bodyPr>
          <a:lstStyle/>
          <a:p>
            <a:r>
              <a:rPr lang="en-US" b="0" i="0" dirty="0">
                <a:solidFill>
                  <a:srgbClr val="3B3835"/>
                </a:solidFill>
                <a:effectLst/>
                <a:latin typeface="Helvetica Neue"/>
              </a:rPr>
              <a:t>In the previous table we have two rows for employee Adil as he belongs to two departments of the company. </a:t>
            </a:r>
          </a:p>
          <a:p>
            <a:endParaRPr lang="en-US" dirty="0">
              <a:solidFill>
                <a:srgbClr val="3B3835"/>
              </a:solidFill>
              <a:latin typeface="Helvetica Neue"/>
            </a:endParaRPr>
          </a:p>
          <a:p>
            <a:r>
              <a:rPr lang="en-US" b="0" i="0" dirty="0">
                <a:solidFill>
                  <a:srgbClr val="3B3835"/>
                </a:solidFill>
                <a:effectLst/>
                <a:latin typeface="Helvetica Neue"/>
              </a:rPr>
              <a:t>If we want to update the address of Adil then we have to update the same in two rows or the data will become inconsistent. </a:t>
            </a:r>
            <a:endParaRPr lang="en-US" dirty="0">
              <a:solidFill>
                <a:srgbClr val="3B3835"/>
              </a:solidFill>
              <a:latin typeface="Helvetica Neue"/>
            </a:endParaRPr>
          </a:p>
          <a:p>
            <a:endParaRPr lang="en-US" b="0" i="0" dirty="0">
              <a:solidFill>
                <a:srgbClr val="3B3835"/>
              </a:solidFill>
              <a:effectLst/>
              <a:latin typeface="Helvetica Neue"/>
            </a:endParaRPr>
          </a:p>
          <a:p>
            <a:r>
              <a:rPr lang="en-US" b="0" i="0" dirty="0">
                <a:solidFill>
                  <a:srgbClr val="3B3835"/>
                </a:solidFill>
                <a:effectLst/>
                <a:latin typeface="Helvetica Neue"/>
              </a:rPr>
              <a:t>If somehow, the correct address gets updated in one department but not in other then as per the database, Adil would be having two different addresses, which is not correct and would lead to inconsistent data.</a:t>
            </a:r>
            <a:endParaRPr lang="en-IN" dirty="0"/>
          </a:p>
        </p:txBody>
      </p:sp>
    </p:spTree>
    <p:extLst>
      <p:ext uri="{BB962C8B-B14F-4D97-AF65-F5344CB8AC3E}">
        <p14:creationId xmlns:p14="http://schemas.microsoft.com/office/powerpoint/2010/main" val="2458335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57F7E9-6FB5-45DB-9232-F152BEACD644}"/>
              </a:ext>
            </a:extLst>
          </p:cNvPr>
          <p:cNvPicPr>
            <a:picLocks noChangeAspect="1"/>
          </p:cNvPicPr>
          <p:nvPr/>
        </p:nvPicPr>
        <p:blipFill>
          <a:blip r:embed="rId2"/>
          <a:stretch>
            <a:fillRect/>
          </a:stretch>
        </p:blipFill>
        <p:spPr>
          <a:xfrm>
            <a:off x="1927357" y="1002007"/>
            <a:ext cx="7966779" cy="5108594"/>
          </a:xfrm>
          <a:prstGeom prst="rect">
            <a:avLst/>
          </a:prstGeom>
        </p:spPr>
      </p:pic>
    </p:spTree>
    <p:extLst>
      <p:ext uri="{BB962C8B-B14F-4D97-AF65-F5344CB8AC3E}">
        <p14:creationId xmlns:p14="http://schemas.microsoft.com/office/powerpoint/2010/main" val="4196509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2813A-855D-4748-8586-45B6B1FADC51}"/>
              </a:ext>
            </a:extLst>
          </p:cNvPr>
          <p:cNvPicPr>
            <a:picLocks noChangeAspect="1"/>
          </p:cNvPicPr>
          <p:nvPr/>
        </p:nvPicPr>
        <p:blipFill>
          <a:blip r:embed="rId2"/>
          <a:stretch>
            <a:fillRect/>
          </a:stretch>
        </p:blipFill>
        <p:spPr>
          <a:xfrm>
            <a:off x="1856177" y="963680"/>
            <a:ext cx="8120091" cy="5174298"/>
          </a:xfrm>
          <a:prstGeom prst="rect">
            <a:avLst/>
          </a:prstGeom>
        </p:spPr>
      </p:pic>
    </p:spTree>
    <p:extLst>
      <p:ext uri="{BB962C8B-B14F-4D97-AF65-F5344CB8AC3E}">
        <p14:creationId xmlns:p14="http://schemas.microsoft.com/office/powerpoint/2010/main" val="274994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C750-5A05-4FC7-9A45-BEFBDAB93EC5}"/>
              </a:ext>
            </a:extLst>
          </p:cNvPr>
          <p:cNvSpPr>
            <a:spLocks noGrp="1"/>
          </p:cNvSpPr>
          <p:nvPr>
            <p:ph type="title"/>
          </p:nvPr>
        </p:nvSpPr>
        <p:spPr/>
        <p:txBody>
          <a:bodyPr/>
          <a:lstStyle/>
          <a:p>
            <a:r>
              <a:rPr lang="en-IN" b="0" i="0" dirty="0">
                <a:solidFill>
                  <a:srgbClr val="3B3835"/>
                </a:solidFill>
                <a:effectLst/>
                <a:latin typeface="Helvetica Neue"/>
              </a:rPr>
              <a:t>Insert Anomaly</a:t>
            </a:r>
            <a:endParaRPr lang="en-IN" dirty="0"/>
          </a:p>
        </p:txBody>
      </p:sp>
      <p:sp>
        <p:nvSpPr>
          <p:cNvPr id="3" name="Content Placeholder 2">
            <a:extLst>
              <a:ext uri="{FF2B5EF4-FFF2-40B4-BE49-F238E27FC236}">
                <a16:creationId xmlns:a16="http://schemas.microsoft.com/office/drawing/2014/main" id="{14130C3C-CF53-43F8-8A3F-6A1F5A8745A5}"/>
              </a:ext>
            </a:extLst>
          </p:cNvPr>
          <p:cNvSpPr>
            <a:spLocks noGrp="1"/>
          </p:cNvSpPr>
          <p:nvPr>
            <p:ph idx="1"/>
          </p:nvPr>
        </p:nvSpPr>
        <p:spPr/>
        <p:txBody>
          <a:bodyPr/>
          <a:lstStyle/>
          <a:p>
            <a:r>
              <a:rPr lang="en-US" b="0" i="0" dirty="0">
                <a:solidFill>
                  <a:srgbClr val="3B3835"/>
                </a:solidFill>
                <a:effectLst/>
                <a:latin typeface="Helvetica Neue"/>
              </a:rPr>
              <a:t>Suppose a new employee Waqas the company, who is under training and currently not assigned to any department then we would not be able to insert the data into the table if </a:t>
            </a:r>
            <a:r>
              <a:rPr lang="en-US" b="0" i="0" dirty="0" err="1">
                <a:solidFill>
                  <a:srgbClr val="3B3835"/>
                </a:solidFill>
                <a:effectLst/>
                <a:latin typeface="Helvetica Neue"/>
              </a:rPr>
              <a:t>emp_dept</a:t>
            </a:r>
            <a:r>
              <a:rPr lang="en-US" b="0" i="0" dirty="0">
                <a:solidFill>
                  <a:srgbClr val="3B3835"/>
                </a:solidFill>
                <a:effectLst/>
                <a:latin typeface="Helvetica Neue"/>
              </a:rPr>
              <a:t> field doesn’t allow nulls. </a:t>
            </a:r>
          </a:p>
          <a:p>
            <a:endParaRPr lang="en-US" dirty="0">
              <a:solidFill>
                <a:srgbClr val="3B3835"/>
              </a:solidFill>
              <a:latin typeface="Helvetica Neue"/>
            </a:endParaRPr>
          </a:p>
          <a:p>
            <a:r>
              <a:rPr lang="en-US" b="0" i="0" dirty="0">
                <a:solidFill>
                  <a:srgbClr val="3B3835"/>
                </a:solidFill>
                <a:effectLst/>
                <a:latin typeface="Helvetica Neue"/>
              </a:rPr>
              <a:t>There, leading to Insertion Anomaly.</a:t>
            </a:r>
            <a:endParaRPr lang="en-IN" dirty="0"/>
          </a:p>
        </p:txBody>
      </p:sp>
    </p:spTree>
    <p:extLst>
      <p:ext uri="{BB962C8B-B14F-4D97-AF65-F5344CB8AC3E}">
        <p14:creationId xmlns:p14="http://schemas.microsoft.com/office/powerpoint/2010/main" val="1933873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9E14-EA3D-491C-909B-F8588F42EC94}"/>
              </a:ext>
            </a:extLst>
          </p:cNvPr>
          <p:cNvSpPr>
            <a:spLocks noGrp="1"/>
          </p:cNvSpPr>
          <p:nvPr>
            <p:ph type="title"/>
          </p:nvPr>
        </p:nvSpPr>
        <p:spPr/>
        <p:txBody>
          <a:bodyPr/>
          <a:lstStyle/>
          <a:p>
            <a:r>
              <a:rPr lang="en-IN" b="0" i="0" dirty="0">
                <a:solidFill>
                  <a:srgbClr val="3B3835"/>
                </a:solidFill>
                <a:effectLst/>
                <a:latin typeface="Helvetica Neue"/>
              </a:rPr>
              <a:t>Delete Anomaly</a:t>
            </a:r>
            <a:endParaRPr lang="en-IN" dirty="0"/>
          </a:p>
        </p:txBody>
      </p:sp>
      <p:sp>
        <p:nvSpPr>
          <p:cNvPr id="3" name="Content Placeholder 2">
            <a:extLst>
              <a:ext uri="{FF2B5EF4-FFF2-40B4-BE49-F238E27FC236}">
                <a16:creationId xmlns:a16="http://schemas.microsoft.com/office/drawing/2014/main" id="{B93D6A6A-B51E-48E8-A93B-9149458BE920}"/>
              </a:ext>
            </a:extLst>
          </p:cNvPr>
          <p:cNvSpPr>
            <a:spLocks noGrp="1"/>
          </p:cNvSpPr>
          <p:nvPr>
            <p:ph idx="1"/>
          </p:nvPr>
        </p:nvSpPr>
        <p:spPr/>
        <p:txBody>
          <a:bodyPr/>
          <a:lstStyle/>
          <a:p>
            <a:r>
              <a:rPr lang="en-US" b="0" i="0" dirty="0">
                <a:solidFill>
                  <a:srgbClr val="3B3835"/>
                </a:solidFill>
                <a:effectLst/>
                <a:latin typeface="Helvetica Neue"/>
              </a:rPr>
              <a:t>Suppose, if at a point of time the company closes the department Dep_33 then deleting the rows that are having </a:t>
            </a:r>
            <a:r>
              <a:rPr lang="en-US" b="0" i="0" dirty="0" err="1">
                <a:solidFill>
                  <a:srgbClr val="3B3835"/>
                </a:solidFill>
                <a:effectLst/>
                <a:latin typeface="Helvetica Neue"/>
              </a:rPr>
              <a:t>emp_dept</a:t>
            </a:r>
            <a:r>
              <a:rPr lang="en-US" b="0" i="0" dirty="0">
                <a:solidFill>
                  <a:srgbClr val="3B3835"/>
                </a:solidFill>
                <a:effectLst/>
                <a:latin typeface="Helvetica Neue"/>
              </a:rPr>
              <a:t> as Dep_33 would also delete the information of employee Aziz since he is assigned only to this department.</a:t>
            </a:r>
            <a:endParaRPr lang="en-IN" dirty="0"/>
          </a:p>
        </p:txBody>
      </p:sp>
      <p:pic>
        <p:nvPicPr>
          <p:cNvPr id="5" name="Picture 4">
            <a:extLst>
              <a:ext uri="{FF2B5EF4-FFF2-40B4-BE49-F238E27FC236}">
                <a16:creationId xmlns:a16="http://schemas.microsoft.com/office/drawing/2014/main" id="{48B24182-B0C0-4374-9808-317C9D9A8A73}"/>
              </a:ext>
            </a:extLst>
          </p:cNvPr>
          <p:cNvPicPr>
            <a:picLocks noChangeAspect="1"/>
          </p:cNvPicPr>
          <p:nvPr/>
        </p:nvPicPr>
        <p:blipFill>
          <a:blip r:embed="rId2"/>
          <a:stretch>
            <a:fillRect/>
          </a:stretch>
        </p:blipFill>
        <p:spPr>
          <a:xfrm>
            <a:off x="1149844" y="4265376"/>
            <a:ext cx="9554659" cy="1631684"/>
          </a:xfrm>
          <a:prstGeom prst="rect">
            <a:avLst/>
          </a:prstGeom>
        </p:spPr>
      </p:pic>
    </p:spTree>
    <p:extLst>
      <p:ext uri="{BB962C8B-B14F-4D97-AF65-F5344CB8AC3E}">
        <p14:creationId xmlns:p14="http://schemas.microsoft.com/office/powerpoint/2010/main" val="4208786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995C-18F4-4E43-8ED2-A437185428CC}"/>
              </a:ext>
            </a:extLst>
          </p:cNvPr>
          <p:cNvSpPr>
            <a:spLocks noGrp="1"/>
          </p:cNvSpPr>
          <p:nvPr>
            <p:ph type="title"/>
          </p:nvPr>
        </p:nvSpPr>
        <p:spPr/>
        <p:txBody>
          <a:bodyPr/>
          <a:lstStyle/>
          <a:p>
            <a:r>
              <a:rPr lang="en-IN" b="0" i="0" dirty="0">
                <a:solidFill>
                  <a:srgbClr val="3B3835"/>
                </a:solidFill>
                <a:effectLst/>
                <a:latin typeface="Helvetica Neue"/>
              </a:rPr>
              <a:t>Normalization</a:t>
            </a:r>
            <a:endParaRPr lang="en-IN" dirty="0"/>
          </a:p>
        </p:txBody>
      </p:sp>
      <p:sp>
        <p:nvSpPr>
          <p:cNvPr id="3" name="Content Placeholder 2">
            <a:extLst>
              <a:ext uri="{FF2B5EF4-FFF2-40B4-BE49-F238E27FC236}">
                <a16:creationId xmlns:a16="http://schemas.microsoft.com/office/drawing/2014/main" id="{D86BD542-EFEF-48D8-9854-742E8299B5B1}"/>
              </a:ext>
            </a:extLst>
          </p:cNvPr>
          <p:cNvSpPr>
            <a:spLocks noGrp="1"/>
          </p:cNvSpPr>
          <p:nvPr>
            <p:ph idx="1"/>
          </p:nvPr>
        </p:nvSpPr>
        <p:spPr/>
        <p:txBody>
          <a:bodyPr/>
          <a:lstStyle/>
          <a:p>
            <a:r>
              <a:rPr lang="en-US" b="0" i="0" dirty="0">
                <a:solidFill>
                  <a:srgbClr val="3B3835"/>
                </a:solidFill>
                <a:effectLst/>
                <a:latin typeface="Helvetica Neue"/>
              </a:rPr>
              <a:t>Here are the most commonly used normal forms: </a:t>
            </a:r>
          </a:p>
          <a:p>
            <a:pPr lvl="1"/>
            <a:r>
              <a:rPr lang="en-US" b="0" i="0" dirty="0">
                <a:solidFill>
                  <a:srgbClr val="3B3835"/>
                </a:solidFill>
                <a:effectLst/>
                <a:latin typeface="Helvetica Neue"/>
              </a:rPr>
              <a:t>First normal form (1NF) </a:t>
            </a:r>
          </a:p>
          <a:p>
            <a:pPr lvl="1"/>
            <a:r>
              <a:rPr lang="en-US" b="0" i="0" dirty="0">
                <a:solidFill>
                  <a:srgbClr val="3B3835"/>
                </a:solidFill>
                <a:effectLst/>
                <a:latin typeface="Helvetica Neue"/>
              </a:rPr>
              <a:t>Second normal form (2NF) </a:t>
            </a:r>
          </a:p>
          <a:p>
            <a:pPr lvl="1"/>
            <a:r>
              <a:rPr lang="en-US" b="0" i="0" dirty="0">
                <a:solidFill>
                  <a:srgbClr val="3B3835"/>
                </a:solidFill>
                <a:effectLst/>
                <a:latin typeface="Helvetica Neue"/>
              </a:rPr>
              <a:t>Third normal form (3NF) </a:t>
            </a:r>
          </a:p>
          <a:p>
            <a:pPr lvl="1"/>
            <a:r>
              <a:rPr lang="en-US" b="0" i="0" dirty="0">
                <a:solidFill>
                  <a:srgbClr val="3B3835"/>
                </a:solidFill>
                <a:effectLst/>
                <a:latin typeface="Helvetica Neue"/>
              </a:rPr>
              <a:t>Boyce &amp; Codd normal form (BCNF)</a:t>
            </a:r>
            <a:endParaRPr lang="en-IN" dirty="0"/>
          </a:p>
        </p:txBody>
      </p:sp>
    </p:spTree>
    <p:extLst>
      <p:ext uri="{BB962C8B-B14F-4D97-AF65-F5344CB8AC3E}">
        <p14:creationId xmlns:p14="http://schemas.microsoft.com/office/powerpoint/2010/main" val="252955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B4C3-BA2C-4FAF-9744-3012E492A6A3}"/>
              </a:ext>
            </a:extLst>
          </p:cNvPr>
          <p:cNvSpPr>
            <a:spLocks noGrp="1"/>
          </p:cNvSpPr>
          <p:nvPr>
            <p:ph type="title"/>
          </p:nvPr>
        </p:nvSpPr>
        <p:spPr/>
        <p:txBody>
          <a:bodyPr/>
          <a:lstStyle/>
          <a:p>
            <a:r>
              <a:rPr lang="en-US" b="0" i="0" dirty="0">
                <a:solidFill>
                  <a:srgbClr val="3B3835"/>
                </a:solidFill>
                <a:effectLst/>
                <a:latin typeface="Helvetica Neue"/>
              </a:rPr>
              <a:t>Brief History of RDBMS </a:t>
            </a:r>
            <a:br>
              <a:rPr lang="en-US" b="0" i="0" dirty="0">
                <a:solidFill>
                  <a:srgbClr val="3B3835"/>
                </a:solidFill>
                <a:effectLst/>
                <a:latin typeface="Helvetica Neue"/>
              </a:rPr>
            </a:br>
            <a:endParaRPr lang="en-IN" dirty="0"/>
          </a:p>
        </p:txBody>
      </p:sp>
      <p:sp>
        <p:nvSpPr>
          <p:cNvPr id="3" name="Content Placeholder 2">
            <a:extLst>
              <a:ext uri="{FF2B5EF4-FFF2-40B4-BE49-F238E27FC236}">
                <a16:creationId xmlns:a16="http://schemas.microsoft.com/office/drawing/2014/main" id="{2091E0EB-CBA7-4294-967E-254B9A2769F0}"/>
              </a:ext>
            </a:extLst>
          </p:cNvPr>
          <p:cNvSpPr>
            <a:spLocks noGrp="1"/>
          </p:cNvSpPr>
          <p:nvPr>
            <p:ph idx="1"/>
          </p:nvPr>
        </p:nvSpPr>
        <p:spPr/>
        <p:txBody>
          <a:bodyPr/>
          <a:lstStyle/>
          <a:p>
            <a:r>
              <a:rPr lang="en-US" b="0" i="0" dirty="0">
                <a:solidFill>
                  <a:srgbClr val="3B3835"/>
                </a:solidFill>
                <a:effectLst/>
                <a:latin typeface="Helvetica Neue"/>
              </a:rPr>
              <a:t>During 1970 to 1972, E.F. Codd published a paper to propose the use of relational database model. </a:t>
            </a:r>
          </a:p>
          <a:p>
            <a:r>
              <a:rPr lang="en-US" b="0" i="0" dirty="0">
                <a:solidFill>
                  <a:srgbClr val="3B3835"/>
                </a:solidFill>
                <a:effectLst/>
                <a:latin typeface="Helvetica Neue"/>
              </a:rPr>
              <a:t>RDBMS is originally based on that E.F. Codd's relational model invention.</a:t>
            </a:r>
            <a:endParaRPr lang="en-IN" dirty="0"/>
          </a:p>
          <a:p>
            <a:endParaRPr lang="en-IN" dirty="0"/>
          </a:p>
        </p:txBody>
      </p:sp>
    </p:spTree>
    <p:extLst>
      <p:ext uri="{BB962C8B-B14F-4D97-AF65-F5344CB8AC3E}">
        <p14:creationId xmlns:p14="http://schemas.microsoft.com/office/powerpoint/2010/main" val="748771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AC4A-D5C4-49F6-A4D7-EE10E86E85D2}"/>
              </a:ext>
            </a:extLst>
          </p:cNvPr>
          <p:cNvSpPr>
            <a:spLocks noGrp="1"/>
          </p:cNvSpPr>
          <p:nvPr>
            <p:ph type="title"/>
          </p:nvPr>
        </p:nvSpPr>
        <p:spPr/>
        <p:txBody>
          <a:bodyPr/>
          <a:lstStyle/>
          <a:p>
            <a:r>
              <a:rPr lang="en-IN" b="0" i="0" dirty="0">
                <a:solidFill>
                  <a:srgbClr val="3B3835"/>
                </a:solidFill>
                <a:effectLst/>
                <a:latin typeface="Helvetica Neue"/>
              </a:rPr>
              <a:t>First Normal Form (1NF)</a:t>
            </a:r>
            <a:endParaRPr lang="en-IN" dirty="0"/>
          </a:p>
        </p:txBody>
      </p:sp>
      <p:sp>
        <p:nvSpPr>
          <p:cNvPr id="3" name="Content Placeholder 2">
            <a:extLst>
              <a:ext uri="{FF2B5EF4-FFF2-40B4-BE49-F238E27FC236}">
                <a16:creationId xmlns:a16="http://schemas.microsoft.com/office/drawing/2014/main" id="{4D7675A7-8DD0-4A74-9B91-376E9893CAFF}"/>
              </a:ext>
            </a:extLst>
          </p:cNvPr>
          <p:cNvSpPr>
            <a:spLocks noGrp="1"/>
          </p:cNvSpPr>
          <p:nvPr>
            <p:ph idx="1"/>
          </p:nvPr>
        </p:nvSpPr>
        <p:spPr/>
        <p:txBody>
          <a:bodyPr/>
          <a:lstStyle/>
          <a:p>
            <a:r>
              <a:rPr lang="en-US" b="0" i="0" dirty="0">
                <a:solidFill>
                  <a:srgbClr val="3B3835"/>
                </a:solidFill>
                <a:effectLst/>
                <a:latin typeface="Helvetica Neue"/>
              </a:rPr>
              <a:t>As per the rule of first normal form, an attribute (column) of a table cannot hold multiple values. </a:t>
            </a:r>
            <a:endParaRPr lang="en-US" dirty="0">
              <a:solidFill>
                <a:srgbClr val="3B3835"/>
              </a:solidFill>
              <a:latin typeface="Helvetica Neue"/>
            </a:endParaRPr>
          </a:p>
          <a:p>
            <a:r>
              <a:rPr lang="en-US" b="0" i="0" dirty="0">
                <a:solidFill>
                  <a:srgbClr val="3B3835"/>
                </a:solidFill>
                <a:effectLst/>
                <a:latin typeface="Helvetica Neue"/>
              </a:rPr>
              <a:t>It should hold only atomic values. </a:t>
            </a:r>
          </a:p>
          <a:p>
            <a:r>
              <a:rPr lang="en-US" b="0" i="0" dirty="0">
                <a:solidFill>
                  <a:srgbClr val="3B3835"/>
                </a:solidFill>
                <a:effectLst/>
                <a:latin typeface="Helvetica Neue"/>
              </a:rPr>
              <a:t>(“no repeating groups”) </a:t>
            </a:r>
          </a:p>
          <a:p>
            <a:endParaRPr lang="en-US" dirty="0">
              <a:solidFill>
                <a:srgbClr val="3B3835"/>
              </a:solidFill>
              <a:latin typeface="Helvetica Neue"/>
            </a:endParaRPr>
          </a:p>
          <a:p>
            <a:r>
              <a:rPr lang="en-US" b="0" i="0" dirty="0">
                <a:solidFill>
                  <a:srgbClr val="3B3835"/>
                </a:solidFill>
                <a:effectLst/>
                <a:latin typeface="Helvetica Neue"/>
              </a:rPr>
              <a:t>Example: Suppose a company wants to store the names and contact details of its employees. It creates a table that looks like this</a:t>
            </a:r>
            <a:endParaRPr lang="en-IN" dirty="0"/>
          </a:p>
        </p:txBody>
      </p:sp>
    </p:spTree>
    <p:extLst>
      <p:ext uri="{BB962C8B-B14F-4D97-AF65-F5344CB8AC3E}">
        <p14:creationId xmlns:p14="http://schemas.microsoft.com/office/powerpoint/2010/main" val="347116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CA6AB9-1C0D-437B-990D-67D6AB791DDE}"/>
              </a:ext>
            </a:extLst>
          </p:cNvPr>
          <p:cNvPicPr>
            <a:picLocks noChangeAspect="1"/>
          </p:cNvPicPr>
          <p:nvPr/>
        </p:nvPicPr>
        <p:blipFill>
          <a:blip r:embed="rId2"/>
          <a:stretch>
            <a:fillRect/>
          </a:stretch>
        </p:blipFill>
        <p:spPr>
          <a:xfrm>
            <a:off x="1724766" y="799415"/>
            <a:ext cx="8919507" cy="5059315"/>
          </a:xfrm>
          <a:prstGeom prst="rect">
            <a:avLst/>
          </a:prstGeom>
        </p:spPr>
      </p:pic>
    </p:spTree>
    <p:extLst>
      <p:ext uri="{BB962C8B-B14F-4D97-AF65-F5344CB8AC3E}">
        <p14:creationId xmlns:p14="http://schemas.microsoft.com/office/powerpoint/2010/main" val="1503274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2DC957-E6E5-4923-BC54-5702DD579519}"/>
              </a:ext>
            </a:extLst>
          </p:cNvPr>
          <p:cNvPicPr>
            <a:picLocks noChangeAspect="1"/>
          </p:cNvPicPr>
          <p:nvPr/>
        </p:nvPicPr>
        <p:blipFill>
          <a:blip r:embed="rId2"/>
          <a:stretch>
            <a:fillRect/>
          </a:stretch>
        </p:blipFill>
        <p:spPr>
          <a:xfrm>
            <a:off x="1472896" y="919876"/>
            <a:ext cx="9226132" cy="5404268"/>
          </a:xfrm>
          <a:prstGeom prst="rect">
            <a:avLst/>
          </a:prstGeom>
        </p:spPr>
      </p:pic>
    </p:spTree>
    <p:extLst>
      <p:ext uri="{BB962C8B-B14F-4D97-AF65-F5344CB8AC3E}">
        <p14:creationId xmlns:p14="http://schemas.microsoft.com/office/powerpoint/2010/main" val="3875927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D13513-AEDF-4190-A680-792C6AFCF3C4}"/>
              </a:ext>
            </a:extLst>
          </p:cNvPr>
          <p:cNvPicPr>
            <a:picLocks noChangeAspect="1"/>
          </p:cNvPicPr>
          <p:nvPr/>
        </p:nvPicPr>
        <p:blipFill>
          <a:blip r:embed="rId2"/>
          <a:stretch>
            <a:fillRect/>
          </a:stretch>
        </p:blipFill>
        <p:spPr>
          <a:xfrm>
            <a:off x="1916407" y="930826"/>
            <a:ext cx="8541701" cy="5234530"/>
          </a:xfrm>
          <a:prstGeom prst="rect">
            <a:avLst/>
          </a:prstGeom>
        </p:spPr>
      </p:pic>
    </p:spTree>
    <p:extLst>
      <p:ext uri="{BB962C8B-B14F-4D97-AF65-F5344CB8AC3E}">
        <p14:creationId xmlns:p14="http://schemas.microsoft.com/office/powerpoint/2010/main" val="3443364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2D4F5-1C59-4687-A1DC-422CCABDFAB2}"/>
              </a:ext>
            </a:extLst>
          </p:cNvPr>
          <p:cNvPicPr>
            <a:picLocks noChangeAspect="1"/>
          </p:cNvPicPr>
          <p:nvPr/>
        </p:nvPicPr>
        <p:blipFill>
          <a:blip r:embed="rId2"/>
          <a:stretch>
            <a:fillRect/>
          </a:stretch>
        </p:blipFill>
        <p:spPr>
          <a:xfrm>
            <a:off x="1467420" y="837744"/>
            <a:ext cx="9034491" cy="5639712"/>
          </a:xfrm>
          <a:prstGeom prst="rect">
            <a:avLst/>
          </a:prstGeom>
        </p:spPr>
      </p:pic>
    </p:spTree>
    <p:extLst>
      <p:ext uri="{BB962C8B-B14F-4D97-AF65-F5344CB8AC3E}">
        <p14:creationId xmlns:p14="http://schemas.microsoft.com/office/powerpoint/2010/main" val="3914966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D7BF1-26CF-4BA0-AFB8-5211BB2D5E33}"/>
              </a:ext>
            </a:extLst>
          </p:cNvPr>
          <p:cNvPicPr>
            <a:picLocks noChangeAspect="1"/>
          </p:cNvPicPr>
          <p:nvPr/>
        </p:nvPicPr>
        <p:blipFill>
          <a:blip r:embed="rId2"/>
          <a:stretch>
            <a:fillRect/>
          </a:stretch>
        </p:blipFill>
        <p:spPr>
          <a:xfrm>
            <a:off x="1450995" y="810365"/>
            <a:ext cx="9313738" cy="5376891"/>
          </a:xfrm>
          <a:prstGeom prst="rect">
            <a:avLst/>
          </a:prstGeom>
        </p:spPr>
      </p:pic>
    </p:spTree>
    <p:extLst>
      <p:ext uri="{BB962C8B-B14F-4D97-AF65-F5344CB8AC3E}">
        <p14:creationId xmlns:p14="http://schemas.microsoft.com/office/powerpoint/2010/main" val="3602682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204D6C-E706-400B-9EBD-7B65354E0055}"/>
              </a:ext>
            </a:extLst>
          </p:cNvPr>
          <p:cNvPicPr>
            <a:picLocks noChangeAspect="1"/>
          </p:cNvPicPr>
          <p:nvPr/>
        </p:nvPicPr>
        <p:blipFill>
          <a:blip r:embed="rId2"/>
          <a:stretch>
            <a:fillRect/>
          </a:stretch>
        </p:blipFill>
        <p:spPr>
          <a:xfrm>
            <a:off x="1746668" y="733710"/>
            <a:ext cx="8492422" cy="5464498"/>
          </a:xfrm>
          <a:prstGeom prst="rect">
            <a:avLst/>
          </a:prstGeom>
        </p:spPr>
      </p:pic>
    </p:spTree>
    <p:extLst>
      <p:ext uri="{BB962C8B-B14F-4D97-AF65-F5344CB8AC3E}">
        <p14:creationId xmlns:p14="http://schemas.microsoft.com/office/powerpoint/2010/main" val="1196142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4D4E5C-B537-463A-8BDA-834FC06B2247}"/>
              </a:ext>
            </a:extLst>
          </p:cNvPr>
          <p:cNvPicPr>
            <a:picLocks noChangeAspect="1"/>
          </p:cNvPicPr>
          <p:nvPr/>
        </p:nvPicPr>
        <p:blipFill>
          <a:blip r:embed="rId2"/>
          <a:stretch>
            <a:fillRect/>
          </a:stretch>
        </p:blipFill>
        <p:spPr>
          <a:xfrm>
            <a:off x="2113523" y="1292206"/>
            <a:ext cx="8278879" cy="4374883"/>
          </a:xfrm>
          <a:prstGeom prst="rect">
            <a:avLst/>
          </a:prstGeom>
        </p:spPr>
      </p:pic>
    </p:spTree>
    <p:extLst>
      <p:ext uri="{BB962C8B-B14F-4D97-AF65-F5344CB8AC3E}">
        <p14:creationId xmlns:p14="http://schemas.microsoft.com/office/powerpoint/2010/main" val="1619016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5E56F-EFF7-4761-9026-BF1D846751E0}"/>
              </a:ext>
            </a:extLst>
          </p:cNvPr>
          <p:cNvPicPr>
            <a:picLocks noChangeAspect="1"/>
          </p:cNvPicPr>
          <p:nvPr/>
        </p:nvPicPr>
        <p:blipFill>
          <a:blip r:embed="rId2"/>
          <a:stretch>
            <a:fillRect/>
          </a:stretch>
        </p:blipFill>
        <p:spPr>
          <a:xfrm>
            <a:off x="2458478" y="958204"/>
            <a:ext cx="7244018" cy="4993609"/>
          </a:xfrm>
          <a:prstGeom prst="rect">
            <a:avLst/>
          </a:prstGeom>
        </p:spPr>
      </p:pic>
    </p:spTree>
    <p:extLst>
      <p:ext uri="{BB962C8B-B14F-4D97-AF65-F5344CB8AC3E}">
        <p14:creationId xmlns:p14="http://schemas.microsoft.com/office/powerpoint/2010/main" val="2798062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D4F8FA-02F0-42CF-BC45-0BB92CDE1AC8}"/>
              </a:ext>
            </a:extLst>
          </p:cNvPr>
          <p:cNvPicPr>
            <a:picLocks noChangeAspect="1"/>
          </p:cNvPicPr>
          <p:nvPr/>
        </p:nvPicPr>
        <p:blipFill>
          <a:blip r:embed="rId2"/>
          <a:stretch>
            <a:fillRect/>
          </a:stretch>
        </p:blipFill>
        <p:spPr>
          <a:xfrm>
            <a:off x="1741193" y="1319583"/>
            <a:ext cx="8667635" cy="4807445"/>
          </a:xfrm>
          <a:prstGeom prst="rect">
            <a:avLst/>
          </a:prstGeom>
        </p:spPr>
      </p:pic>
    </p:spTree>
    <p:extLst>
      <p:ext uri="{BB962C8B-B14F-4D97-AF65-F5344CB8AC3E}">
        <p14:creationId xmlns:p14="http://schemas.microsoft.com/office/powerpoint/2010/main" val="415465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3B536-2EE5-4766-8ACC-00DE62B111D6}"/>
              </a:ext>
            </a:extLst>
          </p:cNvPr>
          <p:cNvSpPr>
            <a:spLocks noGrp="1"/>
          </p:cNvSpPr>
          <p:nvPr>
            <p:ph type="title"/>
          </p:nvPr>
        </p:nvSpPr>
        <p:spPr/>
        <p:txBody>
          <a:bodyPr/>
          <a:lstStyle/>
          <a:p>
            <a:r>
              <a:rPr lang="en-US" b="0" i="0" dirty="0">
                <a:solidFill>
                  <a:srgbClr val="3B3835"/>
                </a:solidFill>
                <a:effectLst/>
                <a:latin typeface="Helvetica Neue"/>
              </a:rPr>
              <a:t>Difference Between DBMS and RDBMS </a:t>
            </a:r>
            <a:endParaRPr lang="en-IN" dirty="0"/>
          </a:p>
        </p:txBody>
      </p:sp>
      <p:sp>
        <p:nvSpPr>
          <p:cNvPr id="3" name="Content Placeholder 2">
            <a:extLst>
              <a:ext uri="{FF2B5EF4-FFF2-40B4-BE49-F238E27FC236}">
                <a16:creationId xmlns:a16="http://schemas.microsoft.com/office/drawing/2014/main" id="{4DD1BAD3-81FE-42AE-8A99-401F71B1A1E9}"/>
              </a:ext>
            </a:extLst>
          </p:cNvPr>
          <p:cNvSpPr>
            <a:spLocks noGrp="1"/>
          </p:cNvSpPr>
          <p:nvPr>
            <p:ph idx="1"/>
          </p:nvPr>
        </p:nvSpPr>
        <p:spPr/>
        <p:txBody>
          <a:bodyPr/>
          <a:lstStyle/>
          <a:p>
            <a:r>
              <a:rPr lang="en-US" b="0" i="0" dirty="0">
                <a:solidFill>
                  <a:srgbClr val="3B3835"/>
                </a:solidFill>
                <a:effectLst/>
                <a:latin typeface="Helvetica Neue"/>
              </a:rPr>
              <a:t>Although DBMS and RDBMS both are used to store information in physical database but there are some remarkable differences between them. </a:t>
            </a:r>
            <a:endParaRPr lang="en-US" dirty="0">
              <a:solidFill>
                <a:srgbClr val="3B3835"/>
              </a:solidFill>
              <a:latin typeface="Helvetica Neue"/>
            </a:endParaRPr>
          </a:p>
          <a:p>
            <a:r>
              <a:rPr lang="en-US" b="0" i="0" dirty="0">
                <a:solidFill>
                  <a:srgbClr val="3B3835"/>
                </a:solidFill>
                <a:effectLst/>
                <a:latin typeface="Helvetica Neue"/>
              </a:rPr>
              <a:t>The main differences between DBMS and RDBMS are given below</a:t>
            </a:r>
            <a:endParaRPr lang="en-IN" dirty="0"/>
          </a:p>
        </p:txBody>
      </p:sp>
      <p:pic>
        <p:nvPicPr>
          <p:cNvPr id="9" name="Picture 8">
            <a:extLst>
              <a:ext uri="{FF2B5EF4-FFF2-40B4-BE49-F238E27FC236}">
                <a16:creationId xmlns:a16="http://schemas.microsoft.com/office/drawing/2014/main" id="{98CBE592-BBB1-41DF-B21D-539646058F7A}"/>
              </a:ext>
            </a:extLst>
          </p:cNvPr>
          <p:cNvPicPr>
            <a:picLocks noChangeAspect="1"/>
          </p:cNvPicPr>
          <p:nvPr/>
        </p:nvPicPr>
        <p:blipFill>
          <a:blip r:embed="rId2"/>
          <a:stretch>
            <a:fillRect/>
          </a:stretch>
        </p:blipFill>
        <p:spPr>
          <a:xfrm>
            <a:off x="1041009" y="4001294"/>
            <a:ext cx="9964616" cy="2399506"/>
          </a:xfrm>
          <a:prstGeom prst="rect">
            <a:avLst/>
          </a:prstGeom>
        </p:spPr>
      </p:pic>
    </p:spTree>
    <p:extLst>
      <p:ext uri="{BB962C8B-B14F-4D97-AF65-F5344CB8AC3E}">
        <p14:creationId xmlns:p14="http://schemas.microsoft.com/office/powerpoint/2010/main" val="324079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0A27-86AD-4E2F-985E-90AB3BE51F17}"/>
              </a:ext>
            </a:extLst>
          </p:cNvPr>
          <p:cNvSpPr>
            <a:spLocks noGrp="1"/>
          </p:cNvSpPr>
          <p:nvPr>
            <p:ph type="title"/>
          </p:nvPr>
        </p:nvSpPr>
        <p:spPr/>
        <p:txBody>
          <a:bodyPr/>
          <a:lstStyle/>
          <a:p>
            <a:r>
              <a:rPr lang="en-IN" b="0" i="0" dirty="0">
                <a:solidFill>
                  <a:srgbClr val="3B3835"/>
                </a:solidFill>
                <a:effectLst/>
                <a:latin typeface="Helvetica Neue"/>
              </a:rPr>
              <a:t>Second Normal Form (2NF)</a:t>
            </a:r>
            <a:endParaRPr lang="en-IN" dirty="0"/>
          </a:p>
        </p:txBody>
      </p:sp>
      <p:sp>
        <p:nvSpPr>
          <p:cNvPr id="3" name="Content Placeholder 2">
            <a:extLst>
              <a:ext uri="{FF2B5EF4-FFF2-40B4-BE49-F238E27FC236}">
                <a16:creationId xmlns:a16="http://schemas.microsoft.com/office/drawing/2014/main" id="{DB4CDD84-9F77-4CC9-A0CB-12B40F0CA8A4}"/>
              </a:ext>
            </a:extLst>
          </p:cNvPr>
          <p:cNvSpPr>
            <a:spLocks noGrp="1"/>
          </p:cNvSpPr>
          <p:nvPr>
            <p:ph idx="1"/>
          </p:nvPr>
        </p:nvSpPr>
        <p:spPr/>
        <p:txBody>
          <a:bodyPr/>
          <a:lstStyle/>
          <a:p>
            <a:r>
              <a:rPr lang="en-US" b="0" i="0" dirty="0">
                <a:solidFill>
                  <a:srgbClr val="3B3835"/>
                </a:solidFill>
                <a:effectLst/>
                <a:latin typeface="Helvetica Neue"/>
              </a:rPr>
              <a:t>As per the Second Normal Form there must not be any partial dependency of any column on primary key. </a:t>
            </a:r>
            <a:endParaRPr lang="en-US" dirty="0">
              <a:solidFill>
                <a:srgbClr val="3B3835"/>
              </a:solidFill>
              <a:latin typeface="Helvetica Neue"/>
            </a:endParaRPr>
          </a:p>
          <a:p>
            <a:r>
              <a:rPr lang="en-US" b="0" i="0" dirty="0">
                <a:solidFill>
                  <a:srgbClr val="3B3835"/>
                </a:solidFill>
                <a:effectLst/>
                <a:latin typeface="Helvetica Neue"/>
              </a:rPr>
              <a:t>It means that for a table that has concatenated primary key, each column in the table that is not part of the primary key must depend upon the entire concatenated key for its existence. </a:t>
            </a:r>
            <a:endParaRPr lang="en-US" dirty="0">
              <a:solidFill>
                <a:srgbClr val="3B3835"/>
              </a:solidFill>
              <a:latin typeface="Helvetica Neue"/>
            </a:endParaRPr>
          </a:p>
          <a:p>
            <a:r>
              <a:rPr lang="en-US" b="0" i="0" dirty="0">
                <a:solidFill>
                  <a:srgbClr val="3B3835"/>
                </a:solidFill>
                <a:effectLst/>
                <a:latin typeface="Helvetica Neue"/>
              </a:rPr>
              <a:t>If any column depends only on one part of the concatenated key, then the table fails Second normal form.</a:t>
            </a:r>
            <a:endParaRPr lang="en-IN" dirty="0"/>
          </a:p>
        </p:txBody>
      </p:sp>
    </p:spTree>
    <p:extLst>
      <p:ext uri="{BB962C8B-B14F-4D97-AF65-F5344CB8AC3E}">
        <p14:creationId xmlns:p14="http://schemas.microsoft.com/office/powerpoint/2010/main" val="1875977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BC5259-C192-43EB-B86B-2C74D58B6ACA}"/>
              </a:ext>
            </a:extLst>
          </p:cNvPr>
          <p:cNvPicPr>
            <a:picLocks noChangeAspect="1"/>
          </p:cNvPicPr>
          <p:nvPr/>
        </p:nvPicPr>
        <p:blipFill>
          <a:blip r:embed="rId2"/>
          <a:stretch>
            <a:fillRect/>
          </a:stretch>
        </p:blipFill>
        <p:spPr>
          <a:xfrm>
            <a:off x="1670012" y="908925"/>
            <a:ext cx="8273404" cy="5289283"/>
          </a:xfrm>
          <a:prstGeom prst="rect">
            <a:avLst/>
          </a:prstGeom>
        </p:spPr>
      </p:pic>
    </p:spTree>
    <p:extLst>
      <p:ext uri="{BB962C8B-B14F-4D97-AF65-F5344CB8AC3E}">
        <p14:creationId xmlns:p14="http://schemas.microsoft.com/office/powerpoint/2010/main" val="380015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534B8-B5BB-49F8-B37E-4D600E664F60}"/>
              </a:ext>
            </a:extLst>
          </p:cNvPr>
          <p:cNvPicPr>
            <a:picLocks noChangeAspect="1"/>
          </p:cNvPicPr>
          <p:nvPr/>
        </p:nvPicPr>
        <p:blipFill>
          <a:blip r:embed="rId2"/>
          <a:stretch>
            <a:fillRect/>
          </a:stretch>
        </p:blipFill>
        <p:spPr>
          <a:xfrm>
            <a:off x="2140902" y="761087"/>
            <a:ext cx="8235074" cy="5595909"/>
          </a:xfrm>
          <a:prstGeom prst="rect">
            <a:avLst/>
          </a:prstGeom>
        </p:spPr>
      </p:pic>
    </p:spTree>
    <p:extLst>
      <p:ext uri="{BB962C8B-B14F-4D97-AF65-F5344CB8AC3E}">
        <p14:creationId xmlns:p14="http://schemas.microsoft.com/office/powerpoint/2010/main" val="3817392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E987-B89A-44B8-806A-DDCE9CD536FC}"/>
              </a:ext>
            </a:extLst>
          </p:cNvPr>
          <p:cNvSpPr>
            <a:spLocks noGrp="1"/>
          </p:cNvSpPr>
          <p:nvPr>
            <p:ph type="title"/>
          </p:nvPr>
        </p:nvSpPr>
        <p:spPr/>
        <p:txBody>
          <a:bodyPr/>
          <a:lstStyle/>
          <a:p>
            <a:r>
              <a:rPr lang="en-IN" b="0" i="0" dirty="0">
                <a:solidFill>
                  <a:srgbClr val="3B3835"/>
                </a:solidFill>
                <a:effectLst/>
                <a:latin typeface="Helvetica Neue"/>
              </a:rPr>
              <a:t>Second Normal Form (2NF)</a:t>
            </a:r>
            <a:endParaRPr lang="en-IN" dirty="0"/>
          </a:p>
        </p:txBody>
      </p:sp>
      <p:sp>
        <p:nvSpPr>
          <p:cNvPr id="3" name="Content Placeholder 2">
            <a:extLst>
              <a:ext uri="{FF2B5EF4-FFF2-40B4-BE49-F238E27FC236}">
                <a16:creationId xmlns:a16="http://schemas.microsoft.com/office/drawing/2014/main" id="{D0BB9342-02CF-4EA9-A71B-62C1882D22B8}"/>
              </a:ext>
            </a:extLst>
          </p:cNvPr>
          <p:cNvSpPr>
            <a:spLocks noGrp="1"/>
          </p:cNvSpPr>
          <p:nvPr>
            <p:ph idx="1"/>
          </p:nvPr>
        </p:nvSpPr>
        <p:spPr/>
        <p:txBody>
          <a:bodyPr/>
          <a:lstStyle/>
          <a:p>
            <a:r>
              <a:rPr lang="en-US" b="0" i="0" dirty="0">
                <a:solidFill>
                  <a:srgbClr val="3B3835"/>
                </a:solidFill>
                <a:effectLst/>
                <a:latin typeface="Helvetica Neue"/>
              </a:rPr>
              <a:t>In Subject Table the candidate key will be {Student, Subject} column. Now, both the above tables qualifies for Second Normal Form and will never suffer from Update Anomalies.</a:t>
            </a:r>
          </a:p>
          <a:p>
            <a:endParaRPr lang="en-US" dirty="0">
              <a:solidFill>
                <a:srgbClr val="3B3835"/>
              </a:solidFill>
              <a:latin typeface="Helvetica Neue"/>
            </a:endParaRPr>
          </a:p>
          <a:p>
            <a:r>
              <a:rPr lang="en-US" b="0" i="0" dirty="0">
                <a:solidFill>
                  <a:srgbClr val="3B3835"/>
                </a:solidFill>
                <a:effectLst/>
                <a:latin typeface="Helvetica Neue"/>
              </a:rPr>
              <a:t> Although there are a few complex cases in which table in Second Normal Form suffers Update Anomalies, and to handle those scenarios Third Normal Form is there.</a:t>
            </a:r>
            <a:endParaRPr lang="en-IN" dirty="0"/>
          </a:p>
        </p:txBody>
      </p:sp>
    </p:spTree>
    <p:extLst>
      <p:ext uri="{BB962C8B-B14F-4D97-AF65-F5344CB8AC3E}">
        <p14:creationId xmlns:p14="http://schemas.microsoft.com/office/powerpoint/2010/main" val="3701239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8E3F-DE6C-42AD-ACCC-62D7DA4A6E12}"/>
              </a:ext>
            </a:extLst>
          </p:cNvPr>
          <p:cNvSpPr>
            <a:spLocks noGrp="1"/>
          </p:cNvSpPr>
          <p:nvPr>
            <p:ph type="title"/>
          </p:nvPr>
        </p:nvSpPr>
        <p:spPr/>
        <p:txBody>
          <a:bodyPr/>
          <a:lstStyle/>
          <a:p>
            <a:r>
              <a:rPr lang="en-IN" b="0" i="0" dirty="0">
                <a:solidFill>
                  <a:srgbClr val="3B3835"/>
                </a:solidFill>
                <a:effectLst/>
                <a:latin typeface="Helvetica Neue"/>
              </a:rPr>
              <a:t>Second Normal Form (2NF)</a:t>
            </a:r>
            <a:endParaRPr lang="en-IN" dirty="0"/>
          </a:p>
        </p:txBody>
      </p:sp>
      <p:pic>
        <p:nvPicPr>
          <p:cNvPr id="5" name="Picture 4">
            <a:extLst>
              <a:ext uri="{FF2B5EF4-FFF2-40B4-BE49-F238E27FC236}">
                <a16:creationId xmlns:a16="http://schemas.microsoft.com/office/drawing/2014/main" id="{78BA2033-9EAF-4B1F-90AC-682293F5B455}"/>
              </a:ext>
            </a:extLst>
          </p:cNvPr>
          <p:cNvPicPr>
            <a:picLocks noChangeAspect="1"/>
          </p:cNvPicPr>
          <p:nvPr/>
        </p:nvPicPr>
        <p:blipFill>
          <a:blip r:embed="rId2"/>
          <a:stretch>
            <a:fillRect/>
          </a:stretch>
        </p:blipFill>
        <p:spPr>
          <a:xfrm>
            <a:off x="996532" y="1871662"/>
            <a:ext cx="9417771" cy="4249890"/>
          </a:xfrm>
          <a:prstGeom prst="rect">
            <a:avLst/>
          </a:prstGeom>
        </p:spPr>
      </p:pic>
    </p:spTree>
    <p:extLst>
      <p:ext uri="{BB962C8B-B14F-4D97-AF65-F5344CB8AC3E}">
        <p14:creationId xmlns:p14="http://schemas.microsoft.com/office/powerpoint/2010/main" val="587292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8E3F-DE6C-42AD-ACCC-62D7DA4A6E12}"/>
              </a:ext>
            </a:extLst>
          </p:cNvPr>
          <p:cNvSpPr>
            <a:spLocks noGrp="1"/>
          </p:cNvSpPr>
          <p:nvPr>
            <p:ph type="title"/>
          </p:nvPr>
        </p:nvSpPr>
        <p:spPr/>
        <p:txBody>
          <a:bodyPr/>
          <a:lstStyle/>
          <a:p>
            <a:r>
              <a:rPr lang="en-IN" b="0" i="0" dirty="0">
                <a:solidFill>
                  <a:srgbClr val="3B3835"/>
                </a:solidFill>
                <a:effectLst/>
                <a:latin typeface="Helvetica Neue"/>
              </a:rPr>
              <a:t>Second Normal Form (2NF)</a:t>
            </a:r>
            <a:endParaRPr lang="en-IN" dirty="0"/>
          </a:p>
        </p:txBody>
      </p:sp>
      <p:pic>
        <p:nvPicPr>
          <p:cNvPr id="4" name="Picture 3">
            <a:extLst>
              <a:ext uri="{FF2B5EF4-FFF2-40B4-BE49-F238E27FC236}">
                <a16:creationId xmlns:a16="http://schemas.microsoft.com/office/drawing/2014/main" id="{343A58CF-7231-4B6D-ADFC-AAEECA0C3ACC}"/>
              </a:ext>
            </a:extLst>
          </p:cNvPr>
          <p:cNvPicPr>
            <a:picLocks noChangeAspect="1"/>
          </p:cNvPicPr>
          <p:nvPr/>
        </p:nvPicPr>
        <p:blipFill>
          <a:blip r:embed="rId2"/>
          <a:stretch>
            <a:fillRect/>
          </a:stretch>
        </p:blipFill>
        <p:spPr>
          <a:xfrm>
            <a:off x="838200" y="1857375"/>
            <a:ext cx="9734891" cy="3880896"/>
          </a:xfrm>
          <a:prstGeom prst="rect">
            <a:avLst/>
          </a:prstGeom>
        </p:spPr>
      </p:pic>
    </p:spTree>
    <p:extLst>
      <p:ext uri="{BB962C8B-B14F-4D97-AF65-F5344CB8AC3E}">
        <p14:creationId xmlns:p14="http://schemas.microsoft.com/office/powerpoint/2010/main" val="924146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8E3F-DE6C-42AD-ACCC-62D7DA4A6E12}"/>
              </a:ext>
            </a:extLst>
          </p:cNvPr>
          <p:cNvSpPr>
            <a:spLocks noGrp="1"/>
          </p:cNvSpPr>
          <p:nvPr>
            <p:ph type="title"/>
          </p:nvPr>
        </p:nvSpPr>
        <p:spPr/>
        <p:txBody>
          <a:bodyPr/>
          <a:lstStyle/>
          <a:p>
            <a:r>
              <a:rPr lang="en-IN" b="0" i="0" dirty="0">
                <a:solidFill>
                  <a:srgbClr val="3B3835"/>
                </a:solidFill>
                <a:effectLst/>
                <a:latin typeface="Helvetica Neue"/>
              </a:rPr>
              <a:t>Second Normal Form (2NF)</a:t>
            </a:r>
            <a:endParaRPr lang="en-IN" dirty="0"/>
          </a:p>
        </p:txBody>
      </p:sp>
      <p:pic>
        <p:nvPicPr>
          <p:cNvPr id="5" name="Picture 4">
            <a:extLst>
              <a:ext uri="{FF2B5EF4-FFF2-40B4-BE49-F238E27FC236}">
                <a16:creationId xmlns:a16="http://schemas.microsoft.com/office/drawing/2014/main" id="{F9245E0F-0B86-48B3-B18B-CCA1B32288F1}"/>
              </a:ext>
            </a:extLst>
          </p:cNvPr>
          <p:cNvPicPr>
            <a:picLocks noChangeAspect="1"/>
          </p:cNvPicPr>
          <p:nvPr/>
        </p:nvPicPr>
        <p:blipFill>
          <a:blip r:embed="rId2"/>
          <a:stretch>
            <a:fillRect/>
          </a:stretch>
        </p:blipFill>
        <p:spPr>
          <a:xfrm>
            <a:off x="1954735" y="2333624"/>
            <a:ext cx="6551090" cy="3508679"/>
          </a:xfrm>
          <a:prstGeom prst="rect">
            <a:avLst/>
          </a:prstGeom>
        </p:spPr>
      </p:pic>
    </p:spTree>
    <p:extLst>
      <p:ext uri="{BB962C8B-B14F-4D97-AF65-F5344CB8AC3E}">
        <p14:creationId xmlns:p14="http://schemas.microsoft.com/office/powerpoint/2010/main" val="2950574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995C-E2A8-4096-AB13-CE278B7E1C2A}"/>
              </a:ext>
            </a:extLst>
          </p:cNvPr>
          <p:cNvSpPr>
            <a:spLocks noGrp="1"/>
          </p:cNvSpPr>
          <p:nvPr>
            <p:ph type="title"/>
          </p:nvPr>
        </p:nvSpPr>
        <p:spPr/>
        <p:txBody>
          <a:bodyPr/>
          <a:lstStyle/>
          <a:p>
            <a:r>
              <a:rPr lang="en-IN" b="0" i="0" dirty="0">
                <a:solidFill>
                  <a:srgbClr val="3B3835"/>
                </a:solidFill>
                <a:effectLst/>
                <a:latin typeface="Helvetica Neue"/>
              </a:rPr>
              <a:t>Third Normal Form (3NF)</a:t>
            </a:r>
            <a:endParaRPr lang="en-IN" dirty="0"/>
          </a:p>
        </p:txBody>
      </p:sp>
      <p:sp>
        <p:nvSpPr>
          <p:cNvPr id="3" name="Content Placeholder 2">
            <a:extLst>
              <a:ext uri="{FF2B5EF4-FFF2-40B4-BE49-F238E27FC236}">
                <a16:creationId xmlns:a16="http://schemas.microsoft.com/office/drawing/2014/main" id="{09E5F45E-76D5-4FDF-87D6-15D59076EAEF}"/>
              </a:ext>
            </a:extLst>
          </p:cNvPr>
          <p:cNvSpPr>
            <a:spLocks noGrp="1"/>
          </p:cNvSpPr>
          <p:nvPr>
            <p:ph idx="1"/>
          </p:nvPr>
        </p:nvSpPr>
        <p:spPr/>
        <p:txBody>
          <a:bodyPr/>
          <a:lstStyle/>
          <a:p>
            <a:r>
              <a:rPr lang="en-US" b="0" i="0" dirty="0">
                <a:solidFill>
                  <a:srgbClr val="3B3835"/>
                </a:solidFill>
                <a:effectLst/>
                <a:latin typeface="Helvetica Neue"/>
              </a:rPr>
              <a:t>Third Normal form applies that every non-prime attribute of table must be dependent on primary key, or we can say that, there should not be the case that a non-prime attribute is determined by another non-prime attribute. </a:t>
            </a:r>
          </a:p>
          <a:p>
            <a:endParaRPr lang="en-US" dirty="0">
              <a:solidFill>
                <a:srgbClr val="3B3835"/>
              </a:solidFill>
              <a:latin typeface="Helvetica Neue"/>
            </a:endParaRPr>
          </a:p>
          <a:p>
            <a:r>
              <a:rPr lang="en-US" b="0" i="0" dirty="0">
                <a:solidFill>
                  <a:srgbClr val="3B3835"/>
                </a:solidFill>
                <a:effectLst/>
                <a:latin typeface="Helvetica Neue"/>
              </a:rPr>
              <a:t>So this transitive functional dependency should be removed from the table and also the table must be in Second Normal form. For example, consider a table with following fields.</a:t>
            </a:r>
            <a:endParaRPr lang="en-IN" dirty="0"/>
          </a:p>
        </p:txBody>
      </p:sp>
      <p:pic>
        <p:nvPicPr>
          <p:cNvPr id="5" name="Picture 4">
            <a:extLst>
              <a:ext uri="{FF2B5EF4-FFF2-40B4-BE49-F238E27FC236}">
                <a16:creationId xmlns:a16="http://schemas.microsoft.com/office/drawing/2014/main" id="{927B87BD-D2EC-4822-9D4D-505045C92FA7}"/>
              </a:ext>
            </a:extLst>
          </p:cNvPr>
          <p:cNvPicPr>
            <a:picLocks noChangeAspect="1"/>
          </p:cNvPicPr>
          <p:nvPr/>
        </p:nvPicPr>
        <p:blipFill>
          <a:blip r:embed="rId2"/>
          <a:stretch>
            <a:fillRect/>
          </a:stretch>
        </p:blipFill>
        <p:spPr>
          <a:xfrm>
            <a:off x="1122467" y="5616575"/>
            <a:ext cx="9664168" cy="695325"/>
          </a:xfrm>
          <a:prstGeom prst="rect">
            <a:avLst/>
          </a:prstGeom>
        </p:spPr>
      </p:pic>
    </p:spTree>
    <p:extLst>
      <p:ext uri="{BB962C8B-B14F-4D97-AF65-F5344CB8AC3E}">
        <p14:creationId xmlns:p14="http://schemas.microsoft.com/office/powerpoint/2010/main" val="1142067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F9783-5B9B-4746-9EF5-D2B4948C7918}"/>
              </a:ext>
            </a:extLst>
          </p:cNvPr>
          <p:cNvPicPr>
            <a:picLocks noChangeAspect="1"/>
          </p:cNvPicPr>
          <p:nvPr/>
        </p:nvPicPr>
        <p:blipFill>
          <a:blip r:embed="rId2"/>
          <a:stretch>
            <a:fillRect/>
          </a:stretch>
        </p:blipFill>
        <p:spPr>
          <a:xfrm>
            <a:off x="1396240" y="509217"/>
            <a:ext cx="9395869" cy="5612335"/>
          </a:xfrm>
          <a:prstGeom prst="rect">
            <a:avLst/>
          </a:prstGeom>
        </p:spPr>
      </p:pic>
    </p:spTree>
    <p:extLst>
      <p:ext uri="{BB962C8B-B14F-4D97-AF65-F5344CB8AC3E}">
        <p14:creationId xmlns:p14="http://schemas.microsoft.com/office/powerpoint/2010/main" val="1662467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34AE-B878-441E-A9DD-99D9EFAF78D4}"/>
              </a:ext>
            </a:extLst>
          </p:cNvPr>
          <p:cNvSpPr>
            <a:spLocks noGrp="1"/>
          </p:cNvSpPr>
          <p:nvPr>
            <p:ph type="title"/>
          </p:nvPr>
        </p:nvSpPr>
        <p:spPr/>
        <p:txBody>
          <a:bodyPr/>
          <a:lstStyle/>
          <a:p>
            <a:r>
              <a:rPr lang="en-IN" b="0" i="0" dirty="0">
                <a:solidFill>
                  <a:srgbClr val="3B3835"/>
                </a:solidFill>
                <a:effectLst/>
                <a:latin typeface="Helvetica Neue"/>
              </a:rPr>
              <a:t>Third Normal Form (3NF)</a:t>
            </a:r>
            <a:endParaRPr lang="en-IN" dirty="0"/>
          </a:p>
        </p:txBody>
      </p:sp>
      <p:sp>
        <p:nvSpPr>
          <p:cNvPr id="3" name="Content Placeholder 2">
            <a:extLst>
              <a:ext uri="{FF2B5EF4-FFF2-40B4-BE49-F238E27FC236}">
                <a16:creationId xmlns:a16="http://schemas.microsoft.com/office/drawing/2014/main" id="{D47795B0-9568-4C19-B2B3-1D973ADA4565}"/>
              </a:ext>
            </a:extLst>
          </p:cNvPr>
          <p:cNvSpPr>
            <a:spLocks noGrp="1"/>
          </p:cNvSpPr>
          <p:nvPr>
            <p:ph idx="1"/>
          </p:nvPr>
        </p:nvSpPr>
        <p:spPr/>
        <p:txBody>
          <a:bodyPr/>
          <a:lstStyle/>
          <a:p>
            <a:r>
              <a:rPr lang="en-US" b="0" i="0" dirty="0">
                <a:solidFill>
                  <a:srgbClr val="3B3835"/>
                </a:solidFill>
                <a:effectLst/>
                <a:latin typeface="Helvetica Neue"/>
              </a:rPr>
              <a:t>The advantage of removing transitive dependency are : </a:t>
            </a:r>
          </a:p>
          <a:p>
            <a:r>
              <a:rPr lang="en-US" b="0" i="0" dirty="0">
                <a:solidFill>
                  <a:srgbClr val="3B3835"/>
                </a:solidFill>
                <a:effectLst/>
                <a:latin typeface="Helvetica Neue"/>
              </a:rPr>
              <a:t>Amount of data duplication is reduced. </a:t>
            </a:r>
          </a:p>
          <a:p>
            <a:r>
              <a:rPr lang="en-US" b="0" i="0" dirty="0">
                <a:solidFill>
                  <a:srgbClr val="3B3835"/>
                </a:solidFill>
                <a:effectLst/>
                <a:latin typeface="Helvetica Neue"/>
              </a:rPr>
              <a:t>Data integrity achieved. </a:t>
            </a:r>
            <a:endParaRPr lang="en-IN" dirty="0"/>
          </a:p>
        </p:txBody>
      </p:sp>
    </p:spTree>
    <p:extLst>
      <p:ext uri="{BB962C8B-B14F-4D97-AF65-F5344CB8AC3E}">
        <p14:creationId xmlns:p14="http://schemas.microsoft.com/office/powerpoint/2010/main" val="2820605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9597-01B0-483A-BD1E-1223BE87732E}"/>
              </a:ext>
            </a:extLst>
          </p:cNvPr>
          <p:cNvSpPr>
            <a:spLocks noGrp="1"/>
          </p:cNvSpPr>
          <p:nvPr>
            <p:ph type="title"/>
          </p:nvPr>
        </p:nvSpPr>
        <p:spPr/>
        <p:txBody>
          <a:bodyPr/>
          <a:lstStyle/>
          <a:p>
            <a:r>
              <a:rPr lang="en-US" dirty="0"/>
              <a:t>Difference Between DBMS and RDBMS</a:t>
            </a:r>
            <a:endParaRPr lang="en-IN" dirty="0"/>
          </a:p>
        </p:txBody>
      </p:sp>
      <p:pic>
        <p:nvPicPr>
          <p:cNvPr id="5" name="Picture 4">
            <a:extLst>
              <a:ext uri="{FF2B5EF4-FFF2-40B4-BE49-F238E27FC236}">
                <a16:creationId xmlns:a16="http://schemas.microsoft.com/office/drawing/2014/main" id="{65352FF0-9F08-4227-A3A8-119EAE0C3B1B}"/>
              </a:ext>
            </a:extLst>
          </p:cNvPr>
          <p:cNvPicPr>
            <a:picLocks noChangeAspect="1"/>
          </p:cNvPicPr>
          <p:nvPr/>
        </p:nvPicPr>
        <p:blipFill>
          <a:blip r:embed="rId2"/>
          <a:stretch>
            <a:fillRect/>
          </a:stretch>
        </p:blipFill>
        <p:spPr>
          <a:xfrm>
            <a:off x="1031631" y="1824037"/>
            <a:ext cx="10213144" cy="4722129"/>
          </a:xfrm>
          <a:prstGeom prst="rect">
            <a:avLst/>
          </a:prstGeom>
        </p:spPr>
      </p:pic>
    </p:spTree>
    <p:extLst>
      <p:ext uri="{BB962C8B-B14F-4D97-AF65-F5344CB8AC3E}">
        <p14:creationId xmlns:p14="http://schemas.microsoft.com/office/powerpoint/2010/main" val="3707074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0891-0A48-4B89-B47C-430326759ECE}"/>
              </a:ext>
            </a:extLst>
          </p:cNvPr>
          <p:cNvSpPr>
            <a:spLocks noGrp="1"/>
          </p:cNvSpPr>
          <p:nvPr>
            <p:ph type="title"/>
          </p:nvPr>
        </p:nvSpPr>
        <p:spPr/>
        <p:txBody>
          <a:bodyPr/>
          <a:lstStyle/>
          <a:p>
            <a:r>
              <a:rPr lang="en-IN" b="0" i="0" dirty="0">
                <a:solidFill>
                  <a:srgbClr val="3B3835"/>
                </a:solidFill>
                <a:effectLst/>
                <a:latin typeface="Helvetica Neue"/>
              </a:rPr>
              <a:t>Third Normal Form (3NF)</a:t>
            </a:r>
            <a:endParaRPr lang="en-IN" dirty="0"/>
          </a:p>
        </p:txBody>
      </p:sp>
      <p:pic>
        <p:nvPicPr>
          <p:cNvPr id="5" name="Picture 4">
            <a:extLst>
              <a:ext uri="{FF2B5EF4-FFF2-40B4-BE49-F238E27FC236}">
                <a16:creationId xmlns:a16="http://schemas.microsoft.com/office/drawing/2014/main" id="{1AC5A2CF-4299-4F29-B92F-6D9E26A6BB99}"/>
              </a:ext>
            </a:extLst>
          </p:cNvPr>
          <p:cNvPicPr>
            <a:picLocks noChangeAspect="1"/>
          </p:cNvPicPr>
          <p:nvPr/>
        </p:nvPicPr>
        <p:blipFill>
          <a:blip r:embed="rId2"/>
          <a:stretch>
            <a:fillRect/>
          </a:stretch>
        </p:blipFill>
        <p:spPr>
          <a:xfrm>
            <a:off x="1921883" y="2014537"/>
            <a:ext cx="8623832" cy="3893473"/>
          </a:xfrm>
          <a:prstGeom prst="rect">
            <a:avLst/>
          </a:prstGeom>
        </p:spPr>
      </p:pic>
    </p:spTree>
    <p:extLst>
      <p:ext uri="{BB962C8B-B14F-4D97-AF65-F5344CB8AC3E}">
        <p14:creationId xmlns:p14="http://schemas.microsoft.com/office/powerpoint/2010/main" val="1019421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0891-0A48-4B89-B47C-430326759ECE}"/>
              </a:ext>
            </a:extLst>
          </p:cNvPr>
          <p:cNvSpPr>
            <a:spLocks noGrp="1"/>
          </p:cNvSpPr>
          <p:nvPr>
            <p:ph type="title"/>
          </p:nvPr>
        </p:nvSpPr>
        <p:spPr/>
        <p:txBody>
          <a:bodyPr/>
          <a:lstStyle/>
          <a:p>
            <a:r>
              <a:rPr lang="en-IN" b="0" i="0" dirty="0">
                <a:solidFill>
                  <a:srgbClr val="3B3835"/>
                </a:solidFill>
                <a:effectLst/>
                <a:latin typeface="Helvetica Neue"/>
              </a:rPr>
              <a:t>Third Normal Form (3NF)</a:t>
            </a:r>
            <a:endParaRPr lang="en-IN" dirty="0"/>
          </a:p>
        </p:txBody>
      </p:sp>
      <p:pic>
        <p:nvPicPr>
          <p:cNvPr id="4" name="Picture 3">
            <a:extLst>
              <a:ext uri="{FF2B5EF4-FFF2-40B4-BE49-F238E27FC236}">
                <a16:creationId xmlns:a16="http://schemas.microsoft.com/office/drawing/2014/main" id="{6B4E11DE-6954-4CF8-89CF-1963714A8F48}"/>
              </a:ext>
            </a:extLst>
          </p:cNvPr>
          <p:cNvPicPr>
            <a:picLocks noChangeAspect="1"/>
          </p:cNvPicPr>
          <p:nvPr/>
        </p:nvPicPr>
        <p:blipFill>
          <a:blip r:embed="rId2"/>
          <a:stretch>
            <a:fillRect/>
          </a:stretch>
        </p:blipFill>
        <p:spPr>
          <a:xfrm>
            <a:off x="2223033" y="2233983"/>
            <a:ext cx="6506630" cy="3071727"/>
          </a:xfrm>
          <a:prstGeom prst="rect">
            <a:avLst/>
          </a:prstGeom>
        </p:spPr>
      </p:pic>
    </p:spTree>
    <p:extLst>
      <p:ext uri="{BB962C8B-B14F-4D97-AF65-F5344CB8AC3E}">
        <p14:creationId xmlns:p14="http://schemas.microsoft.com/office/powerpoint/2010/main" val="2219432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0891-0A48-4B89-B47C-430326759ECE}"/>
              </a:ext>
            </a:extLst>
          </p:cNvPr>
          <p:cNvSpPr>
            <a:spLocks noGrp="1"/>
          </p:cNvSpPr>
          <p:nvPr>
            <p:ph type="title"/>
          </p:nvPr>
        </p:nvSpPr>
        <p:spPr/>
        <p:txBody>
          <a:bodyPr/>
          <a:lstStyle/>
          <a:p>
            <a:r>
              <a:rPr lang="en-IN" b="0" i="0" dirty="0">
                <a:solidFill>
                  <a:srgbClr val="3B3835"/>
                </a:solidFill>
                <a:effectLst/>
                <a:latin typeface="Helvetica Neue"/>
              </a:rPr>
              <a:t>Third Normal Form (3NF)</a:t>
            </a:r>
            <a:endParaRPr lang="en-IN" dirty="0"/>
          </a:p>
        </p:txBody>
      </p:sp>
      <p:pic>
        <p:nvPicPr>
          <p:cNvPr id="5" name="Picture 4">
            <a:extLst>
              <a:ext uri="{FF2B5EF4-FFF2-40B4-BE49-F238E27FC236}">
                <a16:creationId xmlns:a16="http://schemas.microsoft.com/office/drawing/2014/main" id="{70B34DBD-36F6-41D9-8184-24B1B67BC506}"/>
              </a:ext>
            </a:extLst>
          </p:cNvPr>
          <p:cNvPicPr>
            <a:picLocks noChangeAspect="1"/>
          </p:cNvPicPr>
          <p:nvPr/>
        </p:nvPicPr>
        <p:blipFill>
          <a:blip r:embed="rId2"/>
          <a:stretch>
            <a:fillRect/>
          </a:stretch>
        </p:blipFill>
        <p:spPr>
          <a:xfrm>
            <a:off x="2332541" y="2166937"/>
            <a:ext cx="7145461" cy="3598711"/>
          </a:xfrm>
          <a:prstGeom prst="rect">
            <a:avLst/>
          </a:prstGeom>
        </p:spPr>
      </p:pic>
    </p:spTree>
    <p:extLst>
      <p:ext uri="{BB962C8B-B14F-4D97-AF65-F5344CB8AC3E}">
        <p14:creationId xmlns:p14="http://schemas.microsoft.com/office/powerpoint/2010/main" val="3751098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C84520-BCBA-4993-A8C3-0D8D03A3EE4F}"/>
              </a:ext>
            </a:extLst>
          </p:cNvPr>
          <p:cNvSpPr>
            <a:spLocks noGrp="1"/>
          </p:cNvSpPr>
          <p:nvPr>
            <p:ph type="title"/>
          </p:nvPr>
        </p:nvSpPr>
        <p:spPr/>
        <p:txBody>
          <a:bodyPr/>
          <a:lstStyle/>
          <a:p>
            <a:r>
              <a:rPr lang="en-US" dirty="0"/>
              <a:t>Normalization : Overview</a:t>
            </a:r>
            <a:endParaRPr lang="en-IN" dirty="0"/>
          </a:p>
        </p:txBody>
      </p:sp>
      <p:sp>
        <p:nvSpPr>
          <p:cNvPr id="5" name="Content Placeholder 4">
            <a:extLst>
              <a:ext uri="{FF2B5EF4-FFF2-40B4-BE49-F238E27FC236}">
                <a16:creationId xmlns:a16="http://schemas.microsoft.com/office/drawing/2014/main" id="{C2B91AFA-42BF-41DC-8DB5-CF7D5DF3F717}"/>
              </a:ext>
            </a:extLst>
          </p:cNvPr>
          <p:cNvSpPr>
            <a:spLocks noGrp="1"/>
          </p:cNvSpPr>
          <p:nvPr>
            <p:ph idx="1"/>
          </p:nvPr>
        </p:nvSpPr>
        <p:spPr/>
        <p:txBody>
          <a:bodyPr/>
          <a:lstStyle/>
          <a:p>
            <a:r>
              <a:rPr lang="en-US" b="0" i="0" dirty="0">
                <a:solidFill>
                  <a:srgbClr val="3B3835"/>
                </a:solidFill>
                <a:effectLst/>
                <a:latin typeface="Helvetica Neue"/>
              </a:rPr>
              <a:t>1NF (all attributes are atomic) </a:t>
            </a:r>
          </a:p>
          <a:p>
            <a:r>
              <a:rPr lang="en-US" b="0" i="0" dirty="0">
                <a:solidFill>
                  <a:srgbClr val="3B3835"/>
                </a:solidFill>
                <a:effectLst/>
                <a:latin typeface="Helvetica Neue"/>
              </a:rPr>
              <a:t>2NF (no partial dependencies) </a:t>
            </a:r>
          </a:p>
          <a:p>
            <a:r>
              <a:rPr lang="en-US" b="0" i="0" dirty="0">
                <a:solidFill>
                  <a:srgbClr val="3B3835"/>
                </a:solidFill>
                <a:effectLst/>
                <a:latin typeface="Helvetica Neue"/>
              </a:rPr>
              <a:t>3NF (no transitive dependencies)</a:t>
            </a:r>
            <a:endParaRPr lang="en-IN" dirty="0"/>
          </a:p>
        </p:txBody>
      </p:sp>
    </p:spTree>
    <p:extLst>
      <p:ext uri="{BB962C8B-B14F-4D97-AF65-F5344CB8AC3E}">
        <p14:creationId xmlns:p14="http://schemas.microsoft.com/office/powerpoint/2010/main" val="4174611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24E120-84DA-4177-978B-F47F6E78F730}"/>
              </a:ext>
            </a:extLst>
          </p:cNvPr>
          <p:cNvSpPr>
            <a:spLocks noGrp="1"/>
          </p:cNvSpPr>
          <p:nvPr>
            <p:ph type="title"/>
          </p:nvPr>
        </p:nvSpPr>
        <p:spPr>
          <a:xfrm>
            <a:off x="838200" y="1138893"/>
            <a:ext cx="10515600" cy="3246942"/>
          </a:xfrm>
        </p:spPr>
        <p:txBody>
          <a:bodyPr>
            <a:normAutofit/>
          </a:bodyPr>
          <a:lstStyle/>
          <a:p>
            <a:r>
              <a:rPr lang="en-US" dirty="0"/>
              <a:t>ACID</a:t>
            </a:r>
            <a:endParaRPr lang="en-IN" dirty="0"/>
          </a:p>
        </p:txBody>
      </p:sp>
    </p:spTree>
    <p:extLst>
      <p:ext uri="{BB962C8B-B14F-4D97-AF65-F5344CB8AC3E}">
        <p14:creationId xmlns:p14="http://schemas.microsoft.com/office/powerpoint/2010/main" val="3322679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BA1D-755F-419F-A4CC-2529A562E668}"/>
              </a:ext>
            </a:extLst>
          </p:cNvPr>
          <p:cNvSpPr>
            <a:spLocks noGrp="1"/>
          </p:cNvSpPr>
          <p:nvPr>
            <p:ph type="title"/>
          </p:nvPr>
        </p:nvSpPr>
        <p:spPr/>
        <p:txBody>
          <a:bodyPr/>
          <a:lstStyle/>
          <a:p>
            <a:r>
              <a:rPr lang="en-US" dirty="0"/>
              <a:t>ACID</a:t>
            </a:r>
            <a:endParaRPr lang="en-IN" dirty="0"/>
          </a:p>
        </p:txBody>
      </p:sp>
      <p:sp>
        <p:nvSpPr>
          <p:cNvPr id="3" name="Content Placeholder 2">
            <a:extLst>
              <a:ext uri="{FF2B5EF4-FFF2-40B4-BE49-F238E27FC236}">
                <a16:creationId xmlns:a16="http://schemas.microsoft.com/office/drawing/2014/main" id="{D66DEA2E-69CE-4CE4-9480-BC54035F90D9}"/>
              </a:ext>
            </a:extLst>
          </p:cNvPr>
          <p:cNvSpPr>
            <a:spLocks noGrp="1"/>
          </p:cNvSpPr>
          <p:nvPr>
            <p:ph idx="1"/>
          </p:nvPr>
        </p:nvSpPr>
        <p:spPr/>
        <p:txBody>
          <a:bodyPr>
            <a:normAutofit lnSpcReduction="10000"/>
          </a:bodyPr>
          <a:lstStyle/>
          <a:p>
            <a:r>
              <a:rPr lang="en-US" b="0" i="0" dirty="0">
                <a:solidFill>
                  <a:srgbClr val="242729"/>
                </a:solidFill>
                <a:effectLst/>
                <a:latin typeface="Jost"/>
              </a:rPr>
              <a:t>The ACID model of database design is one of the oldest and most important concepts of database theory.</a:t>
            </a:r>
          </a:p>
          <a:p>
            <a:r>
              <a:rPr lang="en-US" b="0" i="0" dirty="0">
                <a:solidFill>
                  <a:srgbClr val="242729"/>
                </a:solidFill>
                <a:effectLst/>
                <a:latin typeface="Jost"/>
              </a:rPr>
              <a:t> It sets forward four goals that every database management system must strive to achieve: </a:t>
            </a:r>
          </a:p>
          <a:p>
            <a:pPr lvl="1"/>
            <a:r>
              <a:rPr lang="en-US" b="0" i="0" dirty="0">
                <a:solidFill>
                  <a:srgbClr val="242729"/>
                </a:solidFill>
                <a:effectLst/>
                <a:latin typeface="Jost"/>
              </a:rPr>
              <a:t>Atomicity</a:t>
            </a:r>
            <a:endParaRPr lang="en-US" dirty="0">
              <a:solidFill>
                <a:srgbClr val="242729"/>
              </a:solidFill>
              <a:latin typeface="Jost"/>
            </a:endParaRPr>
          </a:p>
          <a:p>
            <a:pPr lvl="1"/>
            <a:r>
              <a:rPr lang="en-US" b="0" i="0" dirty="0">
                <a:solidFill>
                  <a:srgbClr val="242729"/>
                </a:solidFill>
                <a:effectLst/>
                <a:latin typeface="Jost"/>
              </a:rPr>
              <a:t>consistency</a:t>
            </a:r>
          </a:p>
          <a:p>
            <a:pPr lvl="1"/>
            <a:r>
              <a:rPr lang="en-US" b="0" i="0" dirty="0">
                <a:solidFill>
                  <a:srgbClr val="242729"/>
                </a:solidFill>
                <a:effectLst/>
                <a:latin typeface="Jost"/>
              </a:rPr>
              <a:t>isolation</a:t>
            </a:r>
          </a:p>
          <a:p>
            <a:pPr lvl="1"/>
            <a:r>
              <a:rPr lang="en-US" b="0" i="0" dirty="0">
                <a:solidFill>
                  <a:srgbClr val="242729"/>
                </a:solidFill>
                <a:effectLst/>
                <a:latin typeface="Jost"/>
              </a:rPr>
              <a:t>durability. </a:t>
            </a:r>
          </a:p>
          <a:p>
            <a:r>
              <a:rPr lang="en-US" b="0" i="0" dirty="0">
                <a:solidFill>
                  <a:srgbClr val="242729"/>
                </a:solidFill>
                <a:effectLst/>
                <a:latin typeface="Jost"/>
              </a:rPr>
              <a:t>A relational database that fails to meet any of these four goals cannot be considered reliable. A database that possesses these characteristics is considered ACID-compliant.</a:t>
            </a:r>
            <a:endParaRPr lang="en-IN" dirty="0"/>
          </a:p>
        </p:txBody>
      </p:sp>
    </p:spTree>
    <p:extLst>
      <p:ext uri="{BB962C8B-B14F-4D97-AF65-F5344CB8AC3E}">
        <p14:creationId xmlns:p14="http://schemas.microsoft.com/office/powerpoint/2010/main" val="3251207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23448-F153-4BE3-8ED3-4243AE43ACF7}"/>
              </a:ext>
            </a:extLst>
          </p:cNvPr>
          <p:cNvSpPr>
            <a:spLocks noGrp="1"/>
          </p:cNvSpPr>
          <p:nvPr>
            <p:ph type="title"/>
          </p:nvPr>
        </p:nvSpPr>
        <p:spPr/>
        <p:txBody>
          <a:bodyPr/>
          <a:lstStyle/>
          <a:p>
            <a:r>
              <a:rPr lang="en-IN" b="1" i="0" dirty="0">
                <a:solidFill>
                  <a:srgbClr val="34444C"/>
                </a:solidFill>
                <a:effectLst/>
                <a:latin typeface="Jost"/>
              </a:rPr>
              <a:t>ACID, Defined</a:t>
            </a:r>
            <a:br>
              <a:rPr lang="en-IN" b="1" i="0" dirty="0">
                <a:solidFill>
                  <a:srgbClr val="34444C"/>
                </a:solidFill>
                <a:effectLst/>
                <a:latin typeface="Jost"/>
              </a:rPr>
            </a:br>
            <a:endParaRPr lang="en-IN" dirty="0"/>
          </a:p>
        </p:txBody>
      </p:sp>
      <p:sp>
        <p:nvSpPr>
          <p:cNvPr id="3" name="Content Placeholder 2">
            <a:extLst>
              <a:ext uri="{FF2B5EF4-FFF2-40B4-BE49-F238E27FC236}">
                <a16:creationId xmlns:a16="http://schemas.microsoft.com/office/drawing/2014/main" id="{0751762F-AF78-4FA7-9E33-200F4EB7680B}"/>
              </a:ext>
            </a:extLst>
          </p:cNvPr>
          <p:cNvSpPr>
            <a:spLocks noGrp="1"/>
          </p:cNvSpPr>
          <p:nvPr>
            <p:ph idx="1"/>
          </p:nvPr>
        </p:nvSpPr>
        <p:spPr/>
        <p:txBody>
          <a:bodyPr/>
          <a:lstStyle/>
          <a:p>
            <a:r>
              <a:rPr lang="en-US" b="0" i="0" dirty="0">
                <a:solidFill>
                  <a:srgbClr val="242729"/>
                </a:solidFill>
                <a:effectLst/>
                <a:latin typeface="Jost"/>
              </a:rPr>
              <a:t>Each of the four ACID attributes follow well-defined standards:</a:t>
            </a:r>
          </a:p>
          <a:p>
            <a:endParaRPr lang="en-US" dirty="0">
              <a:solidFill>
                <a:srgbClr val="242729"/>
              </a:solidFill>
              <a:latin typeface="Jost"/>
            </a:endParaRPr>
          </a:p>
          <a:p>
            <a:pPr lvl="1"/>
            <a:r>
              <a:rPr lang="en-US" b="1" i="0" dirty="0">
                <a:solidFill>
                  <a:srgbClr val="242729"/>
                </a:solidFill>
                <a:effectLst/>
                <a:latin typeface="Jost"/>
              </a:rPr>
              <a:t>Atomicity</a:t>
            </a:r>
            <a:r>
              <a:rPr lang="en-US" b="0" i="0" dirty="0">
                <a:solidFill>
                  <a:srgbClr val="242729"/>
                </a:solidFill>
                <a:effectLst/>
                <a:latin typeface="Jost"/>
              </a:rPr>
              <a:t> states that database modifications must follow an “all or nothing” rule. Each transaction is said to be </a:t>
            </a:r>
            <a:r>
              <a:rPr lang="en-US" b="0" i="1" dirty="0">
                <a:solidFill>
                  <a:srgbClr val="242729"/>
                </a:solidFill>
                <a:effectLst/>
                <a:latin typeface="Jost"/>
              </a:rPr>
              <a:t>atomic</a:t>
            </a:r>
            <a:r>
              <a:rPr lang="en-US" b="0" i="0" dirty="0">
                <a:solidFill>
                  <a:srgbClr val="242729"/>
                </a:solidFill>
                <a:effectLst/>
                <a:latin typeface="Jost"/>
              </a:rPr>
              <a:t>.</a:t>
            </a:r>
          </a:p>
          <a:p>
            <a:pPr lvl="1"/>
            <a:r>
              <a:rPr lang="en-US" b="0" i="0" dirty="0">
                <a:solidFill>
                  <a:srgbClr val="242729"/>
                </a:solidFill>
                <a:effectLst/>
                <a:latin typeface="Jost"/>
              </a:rPr>
              <a:t> If one part of the transaction fails, the entire transaction fails. It is critical that the database management system maintains the atomic nature of transactions in spite of any DBMS, operating system, or hardware failure.</a:t>
            </a:r>
          </a:p>
          <a:p>
            <a:endParaRPr lang="en-IN" dirty="0"/>
          </a:p>
        </p:txBody>
      </p:sp>
    </p:spTree>
    <p:extLst>
      <p:ext uri="{BB962C8B-B14F-4D97-AF65-F5344CB8AC3E}">
        <p14:creationId xmlns:p14="http://schemas.microsoft.com/office/powerpoint/2010/main" val="2077088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23448-F153-4BE3-8ED3-4243AE43ACF7}"/>
              </a:ext>
            </a:extLst>
          </p:cNvPr>
          <p:cNvSpPr>
            <a:spLocks noGrp="1"/>
          </p:cNvSpPr>
          <p:nvPr>
            <p:ph type="title"/>
          </p:nvPr>
        </p:nvSpPr>
        <p:spPr/>
        <p:txBody>
          <a:bodyPr/>
          <a:lstStyle/>
          <a:p>
            <a:r>
              <a:rPr lang="en-IN" b="1" i="0" dirty="0">
                <a:solidFill>
                  <a:srgbClr val="34444C"/>
                </a:solidFill>
                <a:effectLst/>
                <a:latin typeface="Jost"/>
              </a:rPr>
              <a:t>ACID, Defined</a:t>
            </a:r>
            <a:br>
              <a:rPr lang="en-IN" b="1" i="0" dirty="0">
                <a:solidFill>
                  <a:srgbClr val="34444C"/>
                </a:solidFill>
                <a:effectLst/>
                <a:latin typeface="Jost"/>
              </a:rPr>
            </a:br>
            <a:endParaRPr lang="en-IN" dirty="0"/>
          </a:p>
        </p:txBody>
      </p:sp>
      <p:sp>
        <p:nvSpPr>
          <p:cNvPr id="3" name="Content Placeholder 2">
            <a:extLst>
              <a:ext uri="{FF2B5EF4-FFF2-40B4-BE49-F238E27FC236}">
                <a16:creationId xmlns:a16="http://schemas.microsoft.com/office/drawing/2014/main" id="{0751762F-AF78-4FA7-9E33-200F4EB7680B}"/>
              </a:ext>
            </a:extLst>
          </p:cNvPr>
          <p:cNvSpPr>
            <a:spLocks noGrp="1"/>
          </p:cNvSpPr>
          <p:nvPr>
            <p:ph idx="1"/>
          </p:nvPr>
        </p:nvSpPr>
        <p:spPr/>
        <p:txBody>
          <a:bodyPr/>
          <a:lstStyle/>
          <a:p>
            <a:pPr lvl="1"/>
            <a:r>
              <a:rPr lang="en-US" b="1" i="0" u="sng" dirty="0">
                <a:solidFill>
                  <a:srgbClr val="501445"/>
                </a:solidFill>
                <a:effectLst/>
                <a:latin typeface="Jost"/>
                <a:hlinkClick r:id="rId2"/>
              </a:rPr>
              <a:t>Consistency</a:t>
            </a:r>
            <a:r>
              <a:rPr lang="en-US" b="0" i="0" dirty="0">
                <a:solidFill>
                  <a:srgbClr val="242729"/>
                </a:solidFill>
                <a:effectLst/>
                <a:latin typeface="Jost"/>
              </a:rPr>
              <a:t> states that only valid data will be written to the database.</a:t>
            </a:r>
          </a:p>
          <a:p>
            <a:pPr lvl="1"/>
            <a:r>
              <a:rPr lang="en-US" b="0" i="0" dirty="0">
                <a:solidFill>
                  <a:srgbClr val="242729"/>
                </a:solidFill>
                <a:effectLst/>
                <a:latin typeface="Jost"/>
              </a:rPr>
              <a:t> If, for some reason, a transaction is executed that violates the database’s consistency rules, the entire transaction will be rolled back, and the database will be restored to a state consistent with those rules. </a:t>
            </a:r>
          </a:p>
          <a:p>
            <a:pPr lvl="1"/>
            <a:r>
              <a:rPr lang="en-US" b="0" i="0" dirty="0">
                <a:solidFill>
                  <a:srgbClr val="242729"/>
                </a:solidFill>
                <a:effectLst/>
                <a:latin typeface="Jost"/>
              </a:rPr>
              <a:t>On the other hand, if a transaction successfully executes, it will take the database from one state that is consistent with the rules to another state that is also consistent with the rules.</a:t>
            </a:r>
          </a:p>
          <a:p>
            <a:pPr lvl="1"/>
            <a:endParaRPr lang="en-US" b="0" i="0" dirty="0">
              <a:solidFill>
                <a:srgbClr val="242729"/>
              </a:solidFill>
              <a:effectLst/>
              <a:latin typeface="Jost"/>
            </a:endParaRPr>
          </a:p>
          <a:p>
            <a:endParaRPr lang="en-IN" dirty="0"/>
          </a:p>
        </p:txBody>
      </p:sp>
    </p:spTree>
    <p:extLst>
      <p:ext uri="{BB962C8B-B14F-4D97-AF65-F5344CB8AC3E}">
        <p14:creationId xmlns:p14="http://schemas.microsoft.com/office/powerpoint/2010/main" val="1458365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518F-EFFB-4EE2-864C-A18953738D31}"/>
              </a:ext>
            </a:extLst>
          </p:cNvPr>
          <p:cNvSpPr>
            <a:spLocks noGrp="1"/>
          </p:cNvSpPr>
          <p:nvPr>
            <p:ph type="title"/>
          </p:nvPr>
        </p:nvSpPr>
        <p:spPr/>
        <p:txBody>
          <a:bodyPr/>
          <a:lstStyle/>
          <a:p>
            <a:r>
              <a:rPr lang="en-IN" b="1" i="0" dirty="0">
                <a:solidFill>
                  <a:srgbClr val="34444C"/>
                </a:solidFill>
                <a:effectLst/>
                <a:latin typeface="Jost"/>
              </a:rPr>
              <a:t>ACID, Defined</a:t>
            </a:r>
            <a:endParaRPr lang="en-IN" dirty="0"/>
          </a:p>
        </p:txBody>
      </p:sp>
      <p:sp>
        <p:nvSpPr>
          <p:cNvPr id="3" name="Content Placeholder 2">
            <a:extLst>
              <a:ext uri="{FF2B5EF4-FFF2-40B4-BE49-F238E27FC236}">
                <a16:creationId xmlns:a16="http://schemas.microsoft.com/office/drawing/2014/main" id="{901E7DA4-7682-4A55-80AA-09A509841A4B}"/>
              </a:ext>
            </a:extLst>
          </p:cNvPr>
          <p:cNvSpPr>
            <a:spLocks noGrp="1"/>
          </p:cNvSpPr>
          <p:nvPr>
            <p:ph idx="1"/>
          </p:nvPr>
        </p:nvSpPr>
        <p:spPr/>
        <p:txBody>
          <a:bodyPr/>
          <a:lstStyle/>
          <a:p>
            <a:pPr lvl="1"/>
            <a:r>
              <a:rPr lang="en-US" b="1" i="0" u="sng" dirty="0">
                <a:solidFill>
                  <a:srgbClr val="501445"/>
                </a:solidFill>
                <a:effectLst/>
                <a:latin typeface="Jost"/>
                <a:hlinkClick r:id="rId2"/>
              </a:rPr>
              <a:t>Isolation</a:t>
            </a:r>
            <a:r>
              <a:rPr lang="en-US" b="0" i="0" dirty="0">
                <a:solidFill>
                  <a:srgbClr val="242729"/>
                </a:solidFill>
                <a:effectLst/>
                <a:latin typeface="Jost"/>
              </a:rPr>
              <a:t> requires that multiple transactions occurring at the same time not impact each other’s execution. </a:t>
            </a:r>
          </a:p>
          <a:p>
            <a:pPr lvl="1"/>
            <a:r>
              <a:rPr lang="en-US" b="0" i="0" dirty="0">
                <a:solidFill>
                  <a:srgbClr val="242729"/>
                </a:solidFill>
                <a:effectLst/>
                <a:latin typeface="Jost"/>
              </a:rPr>
              <a:t>For example, if Joe issues a transaction against a database at the same time that Mary issues a different transaction, both transactions should operate on the database in an isolated manner. The database should either perform Joe’s entire transaction before executing Mary’s, or vice-versa. This prevents Joe’s transaction from reading intermediate data produced as a side effect of part of Mary’s transaction that will not eventually be committed to the database. </a:t>
            </a:r>
          </a:p>
          <a:p>
            <a:pPr lvl="1"/>
            <a:r>
              <a:rPr lang="en-US" b="0" i="0" dirty="0">
                <a:solidFill>
                  <a:srgbClr val="242729"/>
                </a:solidFill>
                <a:effectLst/>
                <a:latin typeface="Jost"/>
              </a:rPr>
              <a:t>Note that the isolation property does not ensure which transaction will execute first—merely that transactions will not interfere with each other</a:t>
            </a:r>
          </a:p>
          <a:p>
            <a:endParaRPr lang="en-IN" dirty="0"/>
          </a:p>
        </p:txBody>
      </p:sp>
    </p:spTree>
    <p:extLst>
      <p:ext uri="{BB962C8B-B14F-4D97-AF65-F5344CB8AC3E}">
        <p14:creationId xmlns:p14="http://schemas.microsoft.com/office/powerpoint/2010/main" val="3963448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9153-6507-402C-89A5-D1A5E53B3AEA}"/>
              </a:ext>
            </a:extLst>
          </p:cNvPr>
          <p:cNvSpPr>
            <a:spLocks noGrp="1"/>
          </p:cNvSpPr>
          <p:nvPr>
            <p:ph type="title"/>
          </p:nvPr>
        </p:nvSpPr>
        <p:spPr/>
        <p:txBody>
          <a:bodyPr/>
          <a:lstStyle/>
          <a:p>
            <a:r>
              <a:rPr lang="en-IN" b="1" i="0" dirty="0">
                <a:solidFill>
                  <a:srgbClr val="34444C"/>
                </a:solidFill>
                <a:effectLst/>
                <a:latin typeface="Jost"/>
              </a:rPr>
              <a:t>ACID, Defined</a:t>
            </a:r>
            <a:endParaRPr lang="en-IN" dirty="0"/>
          </a:p>
        </p:txBody>
      </p:sp>
      <p:sp>
        <p:nvSpPr>
          <p:cNvPr id="3" name="Content Placeholder 2">
            <a:extLst>
              <a:ext uri="{FF2B5EF4-FFF2-40B4-BE49-F238E27FC236}">
                <a16:creationId xmlns:a16="http://schemas.microsoft.com/office/drawing/2014/main" id="{CCFB9941-5299-4CEB-8902-EADF190D4E36}"/>
              </a:ext>
            </a:extLst>
          </p:cNvPr>
          <p:cNvSpPr>
            <a:spLocks noGrp="1"/>
          </p:cNvSpPr>
          <p:nvPr>
            <p:ph idx="1"/>
          </p:nvPr>
        </p:nvSpPr>
        <p:spPr/>
        <p:txBody>
          <a:bodyPr/>
          <a:lstStyle/>
          <a:p>
            <a:pPr lvl="1"/>
            <a:r>
              <a:rPr lang="en-US" b="1" i="0" dirty="0">
                <a:solidFill>
                  <a:srgbClr val="242729"/>
                </a:solidFill>
                <a:effectLst/>
                <a:latin typeface="Jost"/>
              </a:rPr>
              <a:t>Durability</a:t>
            </a:r>
            <a:r>
              <a:rPr lang="en-US" b="0" i="0" dirty="0">
                <a:solidFill>
                  <a:srgbClr val="242729"/>
                </a:solidFill>
                <a:effectLst/>
                <a:latin typeface="Jost"/>
              </a:rPr>
              <a:t> ensures that any transaction committed to the database will not be lost. </a:t>
            </a:r>
          </a:p>
          <a:p>
            <a:pPr lvl="1"/>
            <a:r>
              <a:rPr lang="en-US" b="0" i="0" dirty="0">
                <a:solidFill>
                  <a:srgbClr val="242729"/>
                </a:solidFill>
                <a:effectLst/>
                <a:latin typeface="Jost"/>
              </a:rPr>
              <a:t>Durability is ensured through the use of database backups and transaction logs that facilitate the restoration of committed transactions in spite of any subsequent software or hardware failures.</a:t>
            </a:r>
          </a:p>
          <a:p>
            <a:endParaRPr lang="en-IN" dirty="0"/>
          </a:p>
        </p:txBody>
      </p:sp>
    </p:spTree>
    <p:extLst>
      <p:ext uri="{BB962C8B-B14F-4D97-AF65-F5344CB8AC3E}">
        <p14:creationId xmlns:p14="http://schemas.microsoft.com/office/powerpoint/2010/main" val="3965252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9597-01B0-483A-BD1E-1223BE87732E}"/>
              </a:ext>
            </a:extLst>
          </p:cNvPr>
          <p:cNvSpPr>
            <a:spLocks noGrp="1"/>
          </p:cNvSpPr>
          <p:nvPr>
            <p:ph type="title"/>
          </p:nvPr>
        </p:nvSpPr>
        <p:spPr/>
        <p:txBody>
          <a:bodyPr/>
          <a:lstStyle/>
          <a:p>
            <a:r>
              <a:rPr lang="en-US" dirty="0"/>
              <a:t>Difference Between DBMS and RDBMS</a:t>
            </a:r>
            <a:endParaRPr lang="en-IN" dirty="0"/>
          </a:p>
        </p:txBody>
      </p:sp>
      <p:pic>
        <p:nvPicPr>
          <p:cNvPr id="4" name="Picture 3">
            <a:extLst>
              <a:ext uri="{FF2B5EF4-FFF2-40B4-BE49-F238E27FC236}">
                <a16:creationId xmlns:a16="http://schemas.microsoft.com/office/drawing/2014/main" id="{68D920DE-F532-41A1-9D88-570C333A5B2C}"/>
              </a:ext>
            </a:extLst>
          </p:cNvPr>
          <p:cNvPicPr>
            <a:picLocks noChangeAspect="1"/>
          </p:cNvPicPr>
          <p:nvPr/>
        </p:nvPicPr>
        <p:blipFill>
          <a:blip r:embed="rId2"/>
          <a:stretch>
            <a:fillRect/>
          </a:stretch>
        </p:blipFill>
        <p:spPr>
          <a:xfrm>
            <a:off x="1270782" y="1800225"/>
            <a:ext cx="9692640" cy="4375492"/>
          </a:xfrm>
          <a:prstGeom prst="rect">
            <a:avLst/>
          </a:prstGeom>
        </p:spPr>
      </p:pic>
    </p:spTree>
    <p:extLst>
      <p:ext uri="{BB962C8B-B14F-4D97-AF65-F5344CB8AC3E}">
        <p14:creationId xmlns:p14="http://schemas.microsoft.com/office/powerpoint/2010/main" val="8681972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2374" y="2982614"/>
            <a:ext cx="11065426" cy="689932"/>
          </a:xfrm>
          <a:prstGeom prst="rect">
            <a:avLst/>
          </a:prstGeom>
        </p:spPr>
        <p:txBody>
          <a:bodyPr vert="horz" wrap="square" lIns="0" tIns="12700" rIns="0" bIns="0" rtlCol="0" anchor="ctr">
            <a:spAutoFit/>
          </a:bodyPr>
          <a:lstStyle/>
          <a:p>
            <a:pPr marL="2962275" marR="5080" indent="-2950210">
              <a:lnSpc>
                <a:spcPct val="100000"/>
              </a:lnSpc>
              <a:spcBef>
                <a:spcPts val="100"/>
              </a:spcBef>
            </a:pPr>
            <a:r>
              <a:rPr spc="-5" dirty="0"/>
              <a:t>Entity </a:t>
            </a:r>
            <a:r>
              <a:rPr spc="-10" dirty="0"/>
              <a:t>Relationship </a:t>
            </a:r>
            <a:r>
              <a:rPr spc="-5" dirty="0"/>
              <a:t>Diagram </a:t>
            </a:r>
            <a:r>
              <a:rPr spc="-1210" dirty="0"/>
              <a:t> </a:t>
            </a:r>
            <a:r>
              <a:rPr spc="-5" dirty="0"/>
              <a:t>(ERD)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7320" y="497840"/>
            <a:ext cx="4272280" cy="695960"/>
          </a:xfrm>
          <a:prstGeom prst="rect">
            <a:avLst/>
          </a:prstGeom>
        </p:spPr>
        <p:txBody>
          <a:bodyPr vert="horz" wrap="square" lIns="0" tIns="12700" rIns="0" bIns="0" rtlCol="0" anchor="ctr">
            <a:spAutoFit/>
          </a:bodyPr>
          <a:lstStyle/>
          <a:p>
            <a:pPr marL="12700">
              <a:lnSpc>
                <a:spcPct val="100000"/>
              </a:lnSpc>
              <a:spcBef>
                <a:spcPts val="100"/>
              </a:spcBef>
              <a:tabLst>
                <a:tab pos="2651125" algn="l"/>
              </a:tabLst>
            </a:pPr>
            <a:r>
              <a:rPr spc="-5" dirty="0"/>
              <a:t>Da</a:t>
            </a:r>
            <a:r>
              <a:rPr spc="-10" dirty="0"/>
              <a:t>t</a:t>
            </a:r>
            <a:r>
              <a:rPr spc="-5" dirty="0"/>
              <a:t>abas</a:t>
            </a:r>
            <a:r>
              <a:rPr dirty="0"/>
              <a:t>e	</a:t>
            </a:r>
            <a:r>
              <a:rPr spc="-40" dirty="0"/>
              <a:t>M</a:t>
            </a:r>
            <a:r>
              <a:rPr spc="-5" dirty="0"/>
              <a:t>odel</a:t>
            </a:r>
          </a:p>
        </p:txBody>
      </p:sp>
      <p:sp>
        <p:nvSpPr>
          <p:cNvPr id="3" name="object 3"/>
          <p:cNvSpPr txBox="1"/>
          <p:nvPr/>
        </p:nvSpPr>
        <p:spPr>
          <a:xfrm>
            <a:off x="2058670" y="1534342"/>
            <a:ext cx="8053705" cy="3694429"/>
          </a:xfrm>
          <a:prstGeom prst="rect">
            <a:avLst/>
          </a:prstGeom>
        </p:spPr>
        <p:txBody>
          <a:bodyPr vert="horz" wrap="square" lIns="0" tIns="112395" rIns="0" bIns="0" rtlCol="0">
            <a:spAutoFit/>
          </a:bodyPr>
          <a:lstStyle/>
          <a:p>
            <a:pPr marL="12700">
              <a:spcBef>
                <a:spcPts val="885"/>
              </a:spcBef>
            </a:pPr>
            <a:r>
              <a:rPr sz="3200" dirty="0">
                <a:latin typeface="Arial"/>
                <a:cs typeface="Arial"/>
              </a:rPr>
              <a:t>A</a:t>
            </a:r>
            <a:r>
              <a:rPr sz="3200" spc="-15" dirty="0">
                <a:latin typeface="Arial"/>
                <a:cs typeface="Arial"/>
              </a:rPr>
              <a:t> </a:t>
            </a:r>
            <a:r>
              <a:rPr sz="3200" i="1" dirty="0">
                <a:latin typeface="Arial"/>
                <a:cs typeface="Arial"/>
              </a:rPr>
              <a:t>database</a:t>
            </a:r>
            <a:r>
              <a:rPr sz="3200" i="1" spc="20" dirty="0">
                <a:latin typeface="Arial"/>
                <a:cs typeface="Arial"/>
              </a:rPr>
              <a:t> </a:t>
            </a:r>
            <a:r>
              <a:rPr sz="3200" dirty="0">
                <a:latin typeface="Arial"/>
                <a:cs typeface="Arial"/>
              </a:rPr>
              <a:t>can</a:t>
            </a:r>
            <a:r>
              <a:rPr sz="3200" spc="-5" dirty="0">
                <a:latin typeface="Arial"/>
                <a:cs typeface="Arial"/>
              </a:rPr>
              <a:t> be</a:t>
            </a:r>
            <a:r>
              <a:rPr sz="3200" spc="-10" dirty="0">
                <a:latin typeface="Arial"/>
                <a:cs typeface="Arial"/>
              </a:rPr>
              <a:t> </a:t>
            </a:r>
            <a:r>
              <a:rPr sz="3200" dirty="0">
                <a:latin typeface="Arial"/>
                <a:cs typeface="Arial"/>
              </a:rPr>
              <a:t>modeled</a:t>
            </a:r>
            <a:r>
              <a:rPr sz="3200" spc="-10" dirty="0">
                <a:latin typeface="Arial"/>
                <a:cs typeface="Arial"/>
              </a:rPr>
              <a:t> </a:t>
            </a:r>
            <a:r>
              <a:rPr sz="3200" dirty="0">
                <a:latin typeface="Arial"/>
                <a:cs typeface="Arial"/>
              </a:rPr>
              <a:t>as:</a:t>
            </a:r>
            <a:endParaRPr sz="3200">
              <a:latin typeface="Arial"/>
              <a:cs typeface="Arial"/>
            </a:endParaRPr>
          </a:p>
          <a:p>
            <a:pPr marL="755650" indent="-286385">
              <a:spcBef>
                <a:spcPts val="690"/>
              </a:spcBef>
              <a:buChar char="–"/>
              <a:tabLst>
                <a:tab pos="755650" algn="l"/>
              </a:tabLst>
            </a:pPr>
            <a:r>
              <a:rPr sz="2800" dirty="0">
                <a:latin typeface="Arial"/>
                <a:cs typeface="Arial"/>
              </a:rPr>
              <a:t>a</a:t>
            </a:r>
            <a:r>
              <a:rPr sz="2800" spc="-15" dirty="0">
                <a:latin typeface="Arial"/>
                <a:cs typeface="Arial"/>
              </a:rPr>
              <a:t> </a:t>
            </a:r>
            <a:r>
              <a:rPr sz="2800" spc="-5" dirty="0">
                <a:latin typeface="Arial"/>
                <a:cs typeface="Arial"/>
              </a:rPr>
              <a:t>collection</a:t>
            </a:r>
            <a:r>
              <a:rPr sz="2800" spc="-10" dirty="0">
                <a:latin typeface="Arial"/>
                <a:cs typeface="Arial"/>
              </a:rPr>
              <a:t> </a:t>
            </a:r>
            <a:r>
              <a:rPr sz="2800" spc="-5" dirty="0">
                <a:latin typeface="Arial"/>
                <a:cs typeface="Arial"/>
              </a:rPr>
              <a:t>of</a:t>
            </a:r>
            <a:r>
              <a:rPr sz="2800" spc="-10" dirty="0">
                <a:latin typeface="Arial"/>
                <a:cs typeface="Arial"/>
              </a:rPr>
              <a:t> </a:t>
            </a:r>
            <a:r>
              <a:rPr sz="2800" spc="-5" dirty="0">
                <a:latin typeface="Arial"/>
                <a:cs typeface="Arial"/>
              </a:rPr>
              <a:t>entities,</a:t>
            </a:r>
            <a:endParaRPr sz="2800">
              <a:latin typeface="Arial"/>
              <a:cs typeface="Arial"/>
            </a:endParaRPr>
          </a:p>
          <a:p>
            <a:pPr marL="755650" indent="-286385">
              <a:spcBef>
                <a:spcPts val="700"/>
              </a:spcBef>
              <a:buChar char="–"/>
              <a:tabLst>
                <a:tab pos="755650" algn="l"/>
              </a:tabLst>
            </a:pPr>
            <a:r>
              <a:rPr sz="2800" spc="-5" dirty="0">
                <a:latin typeface="Arial"/>
                <a:cs typeface="Arial"/>
              </a:rPr>
              <a:t>relationship</a:t>
            </a:r>
            <a:r>
              <a:rPr sz="2800" spc="-15" dirty="0">
                <a:latin typeface="Arial"/>
                <a:cs typeface="Arial"/>
              </a:rPr>
              <a:t> </a:t>
            </a:r>
            <a:r>
              <a:rPr sz="2800" spc="-5" dirty="0">
                <a:latin typeface="Arial"/>
                <a:cs typeface="Arial"/>
              </a:rPr>
              <a:t>among</a:t>
            </a:r>
            <a:r>
              <a:rPr sz="2800" spc="-15" dirty="0">
                <a:latin typeface="Arial"/>
                <a:cs typeface="Arial"/>
              </a:rPr>
              <a:t> </a:t>
            </a:r>
            <a:r>
              <a:rPr sz="2800" spc="-5" dirty="0">
                <a:latin typeface="Arial"/>
                <a:cs typeface="Arial"/>
              </a:rPr>
              <a:t>entities.</a:t>
            </a:r>
            <a:endParaRPr sz="2800">
              <a:latin typeface="Arial"/>
              <a:cs typeface="Arial"/>
            </a:endParaRPr>
          </a:p>
          <a:p>
            <a:pPr marL="354965" marR="5080" indent="-342900">
              <a:spcBef>
                <a:spcPts val="800"/>
              </a:spcBef>
            </a:pPr>
            <a:r>
              <a:rPr sz="3200" dirty="0">
                <a:latin typeface="Arial"/>
                <a:cs typeface="Arial"/>
              </a:rPr>
              <a:t>Database systems are </a:t>
            </a:r>
            <a:r>
              <a:rPr sz="3200" spc="-5" dirty="0">
                <a:latin typeface="Arial"/>
                <a:cs typeface="Arial"/>
              </a:rPr>
              <a:t>often </a:t>
            </a:r>
            <a:r>
              <a:rPr sz="3200" dirty="0">
                <a:latin typeface="Arial"/>
                <a:cs typeface="Arial"/>
              </a:rPr>
              <a:t>modeled using </a:t>
            </a:r>
            <a:r>
              <a:rPr sz="3200" spc="5" dirty="0">
                <a:latin typeface="Arial"/>
                <a:cs typeface="Arial"/>
              </a:rPr>
              <a:t> </a:t>
            </a:r>
            <a:r>
              <a:rPr sz="3200" dirty="0">
                <a:latin typeface="Arial"/>
                <a:cs typeface="Arial"/>
              </a:rPr>
              <a:t>an </a:t>
            </a:r>
            <a:r>
              <a:rPr sz="3200" spc="-5" dirty="0">
                <a:latin typeface="Arial"/>
                <a:cs typeface="Arial"/>
              </a:rPr>
              <a:t>Entity Relationship </a:t>
            </a:r>
            <a:r>
              <a:rPr sz="3200" dirty="0">
                <a:latin typeface="Arial"/>
                <a:cs typeface="Arial"/>
              </a:rPr>
              <a:t>(ER) diagram </a:t>
            </a:r>
            <a:r>
              <a:rPr sz="3200" spc="-5" dirty="0">
                <a:latin typeface="Arial"/>
                <a:cs typeface="Arial"/>
              </a:rPr>
              <a:t>as the </a:t>
            </a:r>
            <a:r>
              <a:rPr sz="3200" spc="-875" dirty="0">
                <a:latin typeface="Arial"/>
                <a:cs typeface="Arial"/>
              </a:rPr>
              <a:t> </a:t>
            </a:r>
            <a:r>
              <a:rPr sz="3200" spc="-5" dirty="0">
                <a:latin typeface="Arial"/>
                <a:cs typeface="Arial"/>
              </a:rPr>
              <a:t>"blueprint" from</a:t>
            </a:r>
            <a:r>
              <a:rPr sz="3200" spc="15" dirty="0">
                <a:latin typeface="Arial"/>
                <a:cs typeface="Arial"/>
              </a:rPr>
              <a:t> </a:t>
            </a:r>
            <a:r>
              <a:rPr sz="3200" spc="-5" dirty="0">
                <a:latin typeface="Arial"/>
                <a:cs typeface="Arial"/>
              </a:rPr>
              <a:t>which</a:t>
            </a:r>
            <a:r>
              <a:rPr sz="3200" dirty="0">
                <a:latin typeface="Arial"/>
                <a:cs typeface="Arial"/>
              </a:rPr>
              <a:t> </a:t>
            </a:r>
            <a:r>
              <a:rPr sz="3200" spc="-5" dirty="0">
                <a:latin typeface="Arial"/>
                <a:cs typeface="Arial"/>
              </a:rPr>
              <a:t>the </a:t>
            </a:r>
            <a:r>
              <a:rPr sz="3200" dirty="0">
                <a:latin typeface="Arial"/>
                <a:cs typeface="Arial"/>
              </a:rPr>
              <a:t>actual</a:t>
            </a:r>
            <a:r>
              <a:rPr sz="3200" spc="-5" dirty="0">
                <a:latin typeface="Arial"/>
                <a:cs typeface="Arial"/>
              </a:rPr>
              <a:t> data</a:t>
            </a:r>
            <a:r>
              <a:rPr sz="3200" dirty="0">
                <a:latin typeface="Arial"/>
                <a:cs typeface="Arial"/>
              </a:rPr>
              <a:t> </a:t>
            </a:r>
            <a:r>
              <a:rPr sz="3200" spc="-10" dirty="0">
                <a:latin typeface="Arial"/>
                <a:cs typeface="Arial"/>
              </a:rPr>
              <a:t>is </a:t>
            </a:r>
            <a:r>
              <a:rPr sz="3200" spc="-5" dirty="0">
                <a:latin typeface="Arial"/>
                <a:cs typeface="Arial"/>
              </a:rPr>
              <a:t> </a:t>
            </a:r>
            <a:r>
              <a:rPr sz="3200" dirty="0">
                <a:latin typeface="Arial"/>
                <a:cs typeface="Arial"/>
              </a:rPr>
              <a:t>stored</a:t>
            </a:r>
            <a:r>
              <a:rPr sz="3200" spc="-15" dirty="0">
                <a:latin typeface="Arial"/>
                <a:cs typeface="Arial"/>
              </a:rPr>
              <a:t> </a:t>
            </a:r>
            <a:r>
              <a:rPr sz="3200" dirty="0">
                <a:latin typeface="Arial"/>
                <a:cs typeface="Arial"/>
              </a:rPr>
              <a:t>—</a:t>
            </a:r>
            <a:r>
              <a:rPr sz="3200" spc="-10" dirty="0">
                <a:latin typeface="Arial"/>
                <a:cs typeface="Arial"/>
              </a:rPr>
              <a:t> </a:t>
            </a:r>
            <a:r>
              <a:rPr sz="3200" spc="-5" dirty="0">
                <a:latin typeface="Arial"/>
                <a:cs typeface="Arial"/>
              </a:rPr>
              <a:t>the </a:t>
            </a:r>
            <a:r>
              <a:rPr sz="3200" dirty="0">
                <a:latin typeface="Arial"/>
                <a:cs typeface="Arial"/>
              </a:rPr>
              <a:t>output</a:t>
            </a:r>
            <a:r>
              <a:rPr sz="3200" spc="-20" dirty="0">
                <a:latin typeface="Arial"/>
                <a:cs typeface="Arial"/>
              </a:rPr>
              <a:t> </a:t>
            </a:r>
            <a:r>
              <a:rPr sz="3200" dirty="0">
                <a:latin typeface="Arial"/>
                <a:cs typeface="Arial"/>
              </a:rPr>
              <a:t>of</a:t>
            </a:r>
            <a:r>
              <a:rPr sz="3200" spc="-15" dirty="0">
                <a:latin typeface="Arial"/>
                <a:cs typeface="Arial"/>
              </a:rPr>
              <a:t> </a:t>
            </a:r>
            <a:r>
              <a:rPr sz="3200" spc="-5" dirty="0">
                <a:latin typeface="Arial"/>
                <a:cs typeface="Arial"/>
              </a:rPr>
              <a:t>the </a:t>
            </a:r>
            <a:r>
              <a:rPr sz="3200" dirty="0">
                <a:latin typeface="Arial"/>
                <a:cs typeface="Arial"/>
              </a:rPr>
              <a:t>design</a:t>
            </a:r>
            <a:r>
              <a:rPr sz="3200" spc="-10" dirty="0">
                <a:latin typeface="Arial"/>
                <a:cs typeface="Arial"/>
              </a:rPr>
              <a:t> </a:t>
            </a:r>
            <a:r>
              <a:rPr sz="3200" dirty="0">
                <a:latin typeface="Arial"/>
                <a:cs typeface="Arial"/>
              </a:rPr>
              <a:t>phase.</a:t>
            </a:r>
            <a:endParaRPr sz="32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4690" y="528320"/>
            <a:ext cx="8331200" cy="635000"/>
          </a:xfrm>
          <a:prstGeom prst="rect">
            <a:avLst/>
          </a:prstGeom>
        </p:spPr>
        <p:txBody>
          <a:bodyPr vert="horz" wrap="square" lIns="0" tIns="12700" rIns="0" bIns="0" rtlCol="0" anchor="ctr">
            <a:spAutoFit/>
          </a:bodyPr>
          <a:lstStyle/>
          <a:p>
            <a:pPr marL="12700">
              <a:lnSpc>
                <a:spcPct val="100000"/>
              </a:lnSpc>
              <a:spcBef>
                <a:spcPts val="100"/>
              </a:spcBef>
            </a:pPr>
            <a:r>
              <a:rPr sz="4000" spc="-5" dirty="0"/>
              <a:t>Entity</a:t>
            </a:r>
            <a:r>
              <a:rPr sz="4000" spc="-35" dirty="0"/>
              <a:t> </a:t>
            </a:r>
            <a:r>
              <a:rPr sz="4000" spc="-10" dirty="0"/>
              <a:t>Relationship</a:t>
            </a:r>
            <a:r>
              <a:rPr sz="4000" spc="-15" dirty="0"/>
              <a:t> </a:t>
            </a:r>
            <a:r>
              <a:rPr sz="4000" spc="-10" dirty="0"/>
              <a:t>Diagram</a:t>
            </a:r>
            <a:r>
              <a:rPr sz="4000" spc="-5" dirty="0"/>
              <a:t> </a:t>
            </a:r>
            <a:r>
              <a:rPr sz="4000" spc="-10" dirty="0"/>
              <a:t>(ERD)</a:t>
            </a:r>
            <a:endParaRPr sz="4000"/>
          </a:p>
        </p:txBody>
      </p:sp>
      <p:sp>
        <p:nvSpPr>
          <p:cNvPr id="3" name="object 3"/>
          <p:cNvSpPr txBox="1"/>
          <p:nvPr/>
        </p:nvSpPr>
        <p:spPr>
          <a:xfrm>
            <a:off x="1830070" y="1405890"/>
            <a:ext cx="8439150" cy="4360168"/>
          </a:xfrm>
          <a:prstGeom prst="rect">
            <a:avLst/>
          </a:prstGeom>
        </p:spPr>
        <p:txBody>
          <a:bodyPr vert="horz" wrap="square" lIns="0" tIns="12700" rIns="0" bIns="0" rtlCol="0">
            <a:spAutoFit/>
          </a:bodyPr>
          <a:lstStyle/>
          <a:p>
            <a:pPr marL="355600" indent="-342900">
              <a:spcBef>
                <a:spcPts val="100"/>
              </a:spcBef>
              <a:buFont typeface="Arial"/>
              <a:buChar char="•"/>
              <a:tabLst>
                <a:tab pos="354965" algn="l"/>
                <a:tab pos="355600" algn="l"/>
              </a:tabLst>
            </a:pPr>
            <a:r>
              <a:rPr sz="2800" b="1" spc="-5" dirty="0">
                <a:latin typeface="Arial"/>
                <a:cs typeface="Arial"/>
              </a:rPr>
              <a:t>ER</a:t>
            </a:r>
            <a:r>
              <a:rPr sz="2800" b="1" spc="-25" dirty="0">
                <a:latin typeface="Arial"/>
                <a:cs typeface="Arial"/>
              </a:rPr>
              <a:t> </a:t>
            </a:r>
            <a:r>
              <a:rPr sz="2800" b="1" spc="-10" dirty="0">
                <a:latin typeface="Arial"/>
                <a:cs typeface="Arial"/>
              </a:rPr>
              <a:t>model</a:t>
            </a:r>
            <a:r>
              <a:rPr sz="2800" b="1" dirty="0">
                <a:latin typeface="Arial"/>
                <a:cs typeface="Arial"/>
              </a:rPr>
              <a:t> </a:t>
            </a:r>
            <a:r>
              <a:rPr sz="2800" b="1" spc="-5" dirty="0">
                <a:latin typeface="Arial"/>
                <a:cs typeface="Arial"/>
              </a:rPr>
              <a:t>allows</a:t>
            </a:r>
            <a:r>
              <a:rPr sz="2800" b="1" spc="-10" dirty="0">
                <a:latin typeface="Arial"/>
                <a:cs typeface="Arial"/>
              </a:rPr>
              <a:t> </a:t>
            </a:r>
            <a:r>
              <a:rPr sz="2800" b="1" spc="-5" dirty="0">
                <a:latin typeface="Arial"/>
                <a:cs typeface="Arial"/>
              </a:rPr>
              <a:t>us</a:t>
            </a:r>
            <a:r>
              <a:rPr sz="2800" b="1" spc="-15" dirty="0">
                <a:latin typeface="Arial"/>
                <a:cs typeface="Arial"/>
              </a:rPr>
              <a:t> </a:t>
            </a:r>
            <a:r>
              <a:rPr sz="2800" b="1" spc="-5" dirty="0">
                <a:latin typeface="Arial"/>
                <a:cs typeface="Arial"/>
              </a:rPr>
              <a:t>to</a:t>
            </a:r>
            <a:r>
              <a:rPr sz="2800" b="1" spc="-10" dirty="0">
                <a:latin typeface="Arial"/>
                <a:cs typeface="Arial"/>
              </a:rPr>
              <a:t> </a:t>
            </a:r>
            <a:r>
              <a:rPr sz="2800" b="1" spc="-5" dirty="0">
                <a:latin typeface="Arial"/>
                <a:cs typeface="Arial"/>
              </a:rPr>
              <a:t>sketch</a:t>
            </a:r>
            <a:r>
              <a:rPr sz="2800" b="1" spc="-15" dirty="0">
                <a:latin typeface="Arial"/>
                <a:cs typeface="Arial"/>
              </a:rPr>
              <a:t> </a:t>
            </a:r>
            <a:r>
              <a:rPr sz="2800" b="1" spc="-5" dirty="0">
                <a:latin typeface="Arial"/>
                <a:cs typeface="Arial"/>
              </a:rPr>
              <a:t>database</a:t>
            </a:r>
            <a:r>
              <a:rPr sz="2800" b="1" spc="-10" dirty="0">
                <a:latin typeface="Arial"/>
                <a:cs typeface="Arial"/>
              </a:rPr>
              <a:t> </a:t>
            </a:r>
            <a:r>
              <a:rPr sz="2800" b="1" spc="-5" dirty="0">
                <a:latin typeface="Arial"/>
                <a:cs typeface="Arial"/>
              </a:rPr>
              <a:t>designs</a:t>
            </a:r>
            <a:endParaRPr sz="2800">
              <a:latin typeface="Arial"/>
              <a:cs typeface="Arial"/>
            </a:endParaRPr>
          </a:p>
          <a:p>
            <a:pPr>
              <a:spcBef>
                <a:spcPts val="35"/>
              </a:spcBef>
              <a:buFont typeface="Arial"/>
              <a:buChar char="•"/>
            </a:pPr>
            <a:endParaRPr sz="4100">
              <a:latin typeface="Arial"/>
              <a:cs typeface="Arial"/>
            </a:endParaRPr>
          </a:p>
          <a:p>
            <a:pPr marL="355600" indent="-342900">
              <a:buFont typeface="Arial"/>
              <a:buChar char="•"/>
              <a:tabLst>
                <a:tab pos="354965" algn="l"/>
                <a:tab pos="355600" algn="l"/>
              </a:tabLst>
            </a:pPr>
            <a:r>
              <a:rPr sz="2800" b="1" spc="-10" dirty="0">
                <a:latin typeface="Arial"/>
                <a:cs typeface="Arial"/>
              </a:rPr>
              <a:t>ERD</a:t>
            </a:r>
            <a:r>
              <a:rPr sz="2800" b="1" spc="-15" dirty="0">
                <a:latin typeface="Arial"/>
                <a:cs typeface="Arial"/>
              </a:rPr>
              <a:t> </a:t>
            </a:r>
            <a:r>
              <a:rPr sz="2800" b="1" dirty="0">
                <a:latin typeface="Arial"/>
                <a:cs typeface="Arial"/>
              </a:rPr>
              <a:t>is</a:t>
            </a:r>
            <a:r>
              <a:rPr sz="2800" b="1" spc="-10" dirty="0">
                <a:latin typeface="Arial"/>
                <a:cs typeface="Arial"/>
              </a:rPr>
              <a:t> </a:t>
            </a:r>
            <a:r>
              <a:rPr sz="2800" b="1" dirty="0">
                <a:latin typeface="Arial"/>
                <a:cs typeface="Arial"/>
              </a:rPr>
              <a:t>a</a:t>
            </a:r>
            <a:r>
              <a:rPr sz="2800" b="1" spc="-10" dirty="0">
                <a:latin typeface="Arial"/>
                <a:cs typeface="Arial"/>
              </a:rPr>
              <a:t> graphical</a:t>
            </a:r>
            <a:r>
              <a:rPr sz="2800" b="1" spc="-5" dirty="0">
                <a:latin typeface="Arial"/>
                <a:cs typeface="Arial"/>
              </a:rPr>
              <a:t> tool for</a:t>
            </a:r>
            <a:r>
              <a:rPr sz="2800" b="1" spc="-10" dirty="0">
                <a:latin typeface="Arial"/>
                <a:cs typeface="Arial"/>
              </a:rPr>
              <a:t> </a:t>
            </a:r>
            <a:r>
              <a:rPr sz="2800" b="1" spc="-5" dirty="0">
                <a:latin typeface="Arial"/>
                <a:cs typeface="Arial"/>
              </a:rPr>
              <a:t>modeling</a:t>
            </a:r>
            <a:r>
              <a:rPr sz="2800" b="1" spc="-20" dirty="0">
                <a:latin typeface="Arial"/>
                <a:cs typeface="Arial"/>
              </a:rPr>
              <a:t> </a:t>
            </a:r>
            <a:r>
              <a:rPr sz="2800" b="1" spc="-5" dirty="0">
                <a:latin typeface="Arial"/>
                <a:cs typeface="Arial"/>
              </a:rPr>
              <a:t>data.</a:t>
            </a:r>
            <a:endParaRPr sz="2800">
              <a:latin typeface="Arial"/>
              <a:cs typeface="Arial"/>
            </a:endParaRPr>
          </a:p>
          <a:p>
            <a:pPr marL="355600" indent="-342900">
              <a:spcBef>
                <a:spcPts val="700"/>
              </a:spcBef>
              <a:buFont typeface="Arial"/>
              <a:buChar char="•"/>
              <a:tabLst>
                <a:tab pos="354965" algn="l"/>
                <a:tab pos="355600" algn="l"/>
              </a:tabLst>
            </a:pPr>
            <a:r>
              <a:rPr sz="2800" b="1" spc="-10" dirty="0">
                <a:latin typeface="Arial"/>
                <a:cs typeface="Arial"/>
              </a:rPr>
              <a:t>ERD</a:t>
            </a:r>
            <a:r>
              <a:rPr sz="2800" b="1" spc="-15" dirty="0">
                <a:latin typeface="Arial"/>
                <a:cs typeface="Arial"/>
              </a:rPr>
              <a:t> </a:t>
            </a:r>
            <a:r>
              <a:rPr sz="2800" b="1" dirty="0">
                <a:latin typeface="Arial"/>
                <a:cs typeface="Arial"/>
              </a:rPr>
              <a:t>is</a:t>
            </a:r>
            <a:r>
              <a:rPr sz="2800" b="1" spc="-15" dirty="0">
                <a:latin typeface="Arial"/>
                <a:cs typeface="Arial"/>
              </a:rPr>
              <a:t> </a:t>
            </a:r>
            <a:r>
              <a:rPr sz="2800" b="1" spc="-5" dirty="0">
                <a:latin typeface="Arial"/>
                <a:cs typeface="Arial"/>
              </a:rPr>
              <a:t>widely</a:t>
            </a:r>
            <a:r>
              <a:rPr sz="2800" b="1" spc="-45" dirty="0">
                <a:latin typeface="Arial"/>
                <a:cs typeface="Arial"/>
              </a:rPr>
              <a:t> </a:t>
            </a:r>
            <a:r>
              <a:rPr sz="2800" b="1" spc="-5" dirty="0">
                <a:latin typeface="Arial"/>
                <a:cs typeface="Arial"/>
              </a:rPr>
              <a:t>used</a:t>
            </a:r>
            <a:r>
              <a:rPr sz="2800" b="1" spc="-15" dirty="0">
                <a:latin typeface="Arial"/>
                <a:cs typeface="Arial"/>
              </a:rPr>
              <a:t> </a:t>
            </a:r>
            <a:r>
              <a:rPr sz="2800" b="1" dirty="0">
                <a:latin typeface="Arial"/>
                <a:cs typeface="Arial"/>
              </a:rPr>
              <a:t>in</a:t>
            </a:r>
            <a:r>
              <a:rPr sz="2800" b="1" spc="-20" dirty="0">
                <a:latin typeface="Arial"/>
                <a:cs typeface="Arial"/>
              </a:rPr>
              <a:t> </a:t>
            </a:r>
            <a:r>
              <a:rPr sz="2800" b="1" spc="-5" dirty="0">
                <a:latin typeface="Arial"/>
                <a:cs typeface="Arial"/>
              </a:rPr>
              <a:t>database</a:t>
            </a:r>
            <a:r>
              <a:rPr sz="2800" b="1" spc="-15" dirty="0">
                <a:latin typeface="Arial"/>
                <a:cs typeface="Arial"/>
              </a:rPr>
              <a:t> </a:t>
            </a:r>
            <a:r>
              <a:rPr sz="2800" b="1" spc="-10" dirty="0">
                <a:latin typeface="Arial"/>
                <a:cs typeface="Arial"/>
              </a:rPr>
              <a:t>design</a:t>
            </a:r>
            <a:endParaRPr sz="2800">
              <a:latin typeface="Arial"/>
              <a:cs typeface="Arial"/>
            </a:endParaRPr>
          </a:p>
          <a:p>
            <a:pPr marL="355600" marR="102870" indent="-342900">
              <a:spcBef>
                <a:spcPts val="690"/>
              </a:spcBef>
              <a:buFont typeface="Arial"/>
              <a:buChar char="•"/>
              <a:tabLst>
                <a:tab pos="354965" algn="l"/>
                <a:tab pos="355600" algn="l"/>
              </a:tabLst>
            </a:pPr>
            <a:r>
              <a:rPr sz="2800" b="1" spc="-10" dirty="0">
                <a:latin typeface="Arial"/>
                <a:cs typeface="Arial"/>
              </a:rPr>
              <a:t>ERD</a:t>
            </a:r>
            <a:r>
              <a:rPr sz="2800" b="1" spc="-5" dirty="0">
                <a:latin typeface="Arial"/>
                <a:cs typeface="Arial"/>
              </a:rPr>
              <a:t> </a:t>
            </a:r>
            <a:r>
              <a:rPr sz="2800" b="1" dirty="0">
                <a:latin typeface="Arial"/>
                <a:cs typeface="Arial"/>
              </a:rPr>
              <a:t>is</a:t>
            </a:r>
            <a:r>
              <a:rPr sz="2800" b="1" spc="-5" dirty="0">
                <a:latin typeface="Arial"/>
                <a:cs typeface="Arial"/>
              </a:rPr>
              <a:t> </a:t>
            </a:r>
            <a:r>
              <a:rPr sz="2800" b="1" dirty="0">
                <a:latin typeface="Arial"/>
                <a:cs typeface="Arial"/>
              </a:rPr>
              <a:t>a</a:t>
            </a:r>
            <a:r>
              <a:rPr sz="2800" b="1" spc="-5" dirty="0">
                <a:latin typeface="Arial"/>
                <a:cs typeface="Arial"/>
              </a:rPr>
              <a:t> </a:t>
            </a:r>
            <a:r>
              <a:rPr sz="2800" b="1" spc="-10" dirty="0">
                <a:latin typeface="Arial"/>
                <a:cs typeface="Arial"/>
              </a:rPr>
              <a:t>graphical</a:t>
            </a:r>
            <a:r>
              <a:rPr sz="2800" b="1" dirty="0">
                <a:latin typeface="Arial"/>
                <a:cs typeface="Arial"/>
              </a:rPr>
              <a:t> </a:t>
            </a:r>
            <a:r>
              <a:rPr sz="2800" b="1" spc="-5" dirty="0">
                <a:latin typeface="Arial"/>
                <a:cs typeface="Arial"/>
              </a:rPr>
              <a:t>representation</a:t>
            </a:r>
            <a:r>
              <a:rPr sz="2800" b="1" spc="-15" dirty="0">
                <a:latin typeface="Arial"/>
                <a:cs typeface="Arial"/>
              </a:rPr>
              <a:t> </a:t>
            </a:r>
            <a:r>
              <a:rPr sz="2800" b="1" spc="-5" dirty="0">
                <a:latin typeface="Arial"/>
                <a:cs typeface="Arial"/>
              </a:rPr>
              <a:t>of</a:t>
            </a:r>
            <a:r>
              <a:rPr sz="2800" b="1" dirty="0">
                <a:latin typeface="Arial"/>
                <a:cs typeface="Arial"/>
              </a:rPr>
              <a:t> </a:t>
            </a:r>
            <a:r>
              <a:rPr sz="2800" b="1" spc="-10" dirty="0">
                <a:latin typeface="Arial"/>
                <a:cs typeface="Arial"/>
              </a:rPr>
              <a:t>the</a:t>
            </a:r>
            <a:r>
              <a:rPr sz="2800" b="1" spc="10" dirty="0">
                <a:latin typeface="Arial"/>
                <a:cs typeface="Arial"/>
              </a:rPr>
              <a:t> </a:t>
            </a:r>
            <a:r>
              <a:rPr sz="2800" b="1" spc="-10" dirty="0">
                <a:latin typeface="Arial"/>
                <a:cs typeface="Arial"/>
              </a:rPr>
              <a:t>logical </a:t>
            </a:r>
            <a:r>
              <a:rPr sz="2800" b="1" spc="-760" dirty="0">
                <a:latin typeface="Arial"/>
                <a:cs typeface="Arial"/>
              </a:rPr>
              <a:t> </a:t>
            </a:r>
            <a:r>
              <a:rPr sz="2800" b="1" spc="-5" dirty="0">
                <a:latin typeface="Arial"/>
                <a:cs typeface="Arial"/>
              </a:rPr>
              <a:t>structure</a:t>
            </a:r>
            <a:r>
              <a:rPr sz="2800" b="1" spc="-10" dirty="0">
                <a:latin typeface="Arial"/>
                <a:cs typeface="Arial"/>
              </a:rPr>
              <a:t> of</a:t>
            </a:r>
            <a:r>
              <a:rPr sz="2800" b="1" spc="5" dirty="0">
                <a:latin typeface="Arial"/>
                <a:cs typeface="Arial"/>
              </a:rPr>
              <a:t> </a:t>
            </a:r>
            <a:r>
              <a:rPr sz="2800" b="1" dirty="0">
                <a:latin typeface="Arial"/>
                <a:cs typeface="Arial"/>
              </a:rPr>
              <a:t>a</a:t>
            </a:r>
            <a:r>
              <a:rPr sz="2800" b="1" spc="-10" dirty="0">
                <a:latin typeface="Arial"/>
                <a:cs typeface="Arial"/>
              </a:rPr>
              <a:t> </a:t>
            </a:r>
            <a:r>
              <a:rPr sz="2800" b="1" spc="-5" dirty="0">
                <a:latin typeface="Arial"/>
                <a:cs typeface="Arial"/>
              </a:rPr>
              <a:t>database</a:t>
            </a:r>
            <a:endParaRPr sz="2800">
              <a:latin typeface="Arial"/>
              <a:cs typeface="Arial"/>
            </a:endParaRPr>
          </a:p>
          <a:p>
            <a:pPr marL="355600" marR="340995" indent="-342900">
              <a:spcBef>
                <a:spcPts val="700"/>
              </a:spcBef>
              <a:buFont typeface="Arial"/>
              <a:buChar char="•"/>
              <a:tabLst>
                <a:tab pos="354965" algn="l"/>
                <a:tab pos="355600" algn="l"/>
              </a:tabLst>
            </a:pPr>
            <a:r>
              <a:rPr sz="2800" b="1" spc="-10" dirty="0">
                <a:latin typeface="Arial"/>
                <a:cs typeface="Arial"/>
              </a:rPr>
              <a:t>ERD </a:t>
            </a:r>
            <a:r>
              <a:rPr sz="2800" b="1" dirty="0">
                <a:latin typeface="Arial"/>
                <a:cs typeface="Arial"/>
              </a:rPr>
              <a:t>is a </a:t>
            </a:r>
            <a:r>
              <a:rPr sz="2800" b="1" spc="-10" dirty="0">
                <a:latin typeface="Arial"/>
                <a:cs typeface="Arial"/>
              </a:rPr>
              <a:t>model </a:t>
            </a:r>
            <a:r>
              <a:rPr sz="2800" b="1" spc="-5" dirty="0">
                <a:latin typeface="Arial"/>
                <a:cs typeface="Arial"/>
              </a:rPr>
              <a:t>that identifies the concepts or </a:t>
            </a:r>
            <a:r>
              <a:rPr sz="2800" b="1" spc="-765" dirty="0">
                <a:latin typeface="Arial"/>
                <a:cs typeface="Arial"/>
              </a:rPr>
              <a:t> </a:t>
            </a:r>
            <a:r>
              <a:rPr sz="2800" b="1" spc="-5" dirty="0">
                <a:latin typeface="Arial"/>
                <a:cs typeface="Arial"/>
              </a:rPr>
              <a:t>entities that exist </a:t>
            </a:r>
            <a:r>
              <a:rPr sz="2800" b="1" dirty="0">
                <a:latin typeface="Arial"/>
                <a:cs typeface="Arial"/>
              </a:rPr>
              <a:t>in a </a:t>
            </a:r>
            <a:r>
              <a:rPr sz="2800" b="1" spc="-10" dirty="0">
                <a:latin typeface="Arial"/>
                <a:cs typeface="Arial"/>
              </a:rPr>
              <a:t>system </a:t>
            </a:r>
            <a:r>
              <a:rPr sz="2800" b="1" spc="-5" dirty="0">
                <a:latin typeface="Arial"/>
                <a:cs typeface="Arial"/>
              </a:rPr>
              <a:t>and the </a:t>
            </a:r>
            <a:r>
              <a:rPr sz="2800" b="1" dirty="0">
                <a:latin typeface="Arial"/>
                <a:cs typeface="Arial"/>
              </a:rPr>
              <a:t> </a:t>
            </a:r>
            <a:r>
              <a:rPr sz="2800" b="1" spc="-5" dirty="0">
                <a:latin typeface="Arial"/>
                <a:cs typeface="Arial"/>
              </a:rPr>
              <a:t>relationships</a:t>
            </a:r>
            <a:r>
              <a:rPr sz="2800" b="1" spc="-10" dirty="0">
                <a:latin typeface="Arial"/>
                <a:cs typeface="Arial"/>
              </a:rPr>
              <a:t> </a:t>
            </a:r>
            <a:r>
              <a:rPr sz="2800" b="1" spc="-5" dirty="0">
                <a:latin typeface="Arial"/>
                <a:cs typeface="Arial"/>
              </a:rPr>
              <a:t>between</a:t>
            </a:r>
            <a:r>
              <a:rPr sz="2800" b="1" spc="-15" dirty="0">
                <a:latin typeface="Arial"/>
                <a:cs typeface="Arial"/>
              </a:rPr>
              <a:t> </a:t>
            </a:r>
            <a:r>
              <a:rPr sz="2800" b="1" spc="-10" dirty="0">
                <a:latin typeface="Arial"/>
                <a:cs typeface="Arial"/>
              </a:rPr>
              <a:t>those </a:t>
            </a:r>
            <a:r>
              <a:rPr sz="2800" b="1" spc="-5" dirty="0">
                <a:latin typeface="Arial"/>
                <a:cs typeface="Arial"/>
              </a:rPr>
              <a:t>entities</a:t>
            </a:r>
            <a:endParaRPr sz="280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99839" y="497840"/>
            <a:ext cx="4584700" cy="695960"/>
          </a:xfrm>
          <a:prstGeom prst="rect">
            <a:avLst/>
          </a:prstGeom>
        </p:spPr>
        <p:txBody>
          <a:bodyPr vert="horz" wrap="square" lIns="0" tIns="12700" rIns="0" bIns="0" rtlCol="0" anchor="ctr">
            <a:spAutoFit/>
          </a:bodyPr>
          <a:lstStyle/>
          <a:p>
            <a:pPr marL="12700">
              <a:lnSpc>
                <a:spcPct val="100000"/>
              </a:lnSpc>
              <a:spcBef>
                <a:spcPts val="100"/>
              </a:spcBef>
            </a:pPr>
            <a:r>
              <a:rPr spc="-5" dirty="0"/>
              <a:t>Purposes</a:t>
            </a:r>
            <a:r>
              <a:rPr spc="-45" dirty="0"/>
              <a:t> </a:t>
            </a:r>
            <a:r>
              <a:rPr spc="-5" dirty="0"/>
              <a:t>of</a:t>
            </a:r>
            <a:r>
              <a:rPr spc="-55" dirty="0"/>
              <a:t> </a:t>
            </a:r>
            <a:r>
              <a:rPr spc="-5" dirty="0"/>
              <a:t>ERD</a:t>
            </a:r>
          </a:p>
        </p:txBody>
      </p:sp>
      <p:sp>
        <p:nvSpPr>
          <p:cNvPr id="3" name="object 3"/>
          <p:cNvSpPr txBox="1"/>
          <p:nvPr/>
        </p:nvSpPr>
        <p:spPr>
          <a:xfrm>
            <a:off x="2058670" y="1303020"/>
            <a:ext cx="7992109" cy="5332229"/>
          </a:xfrm>
          <a:prstGeom prst="rect">
            <a:avLst/>
          </a:prstGeom>
        </p:spPr>
        <p:txBody>
          <a:bodyPr vert="horz" wrap="square" lIns="0" tIns="66040" rIns="0" bIns="0" rtlCol="0">
            <a:spAutoFit/>
          </a:bodyPr>
          <a:lstStyle/>
          <a:p>
            <a:pPr marL="12700">
              <a:spcBef>
                <a:spcPts val="520"/>
              </a:spcBef>
            </a:pPr>
            <a:r>
              <a:rPr sz="3200" dirty="0">
                <a:latin typeface="Arial"/>
                <a:cs typeface="Arial"/>
              </a:rPr>
              <a:t>An</a:t>
            </a:r>
            <a:r>
              <a:rPr sz="3200" spc="-15" dirty="0">
                <a:latin typeface="Arial"/>
                <a:cs typeface="Arial"/>
              </a:rPr>
              <a:t> </a:t>
            </a:r>
            <a:r>
              <a:rPr sz="3200" spc="-5" dirty="0">
                <a:latin typeface="Arial"/>
                <a:cs typeface="Arial"/>
              </a:rPr>
              <a:t>ERD</a:t>
            </a:r>
            <a:r>
              <a:rPr sz="3200" spc="-10" dirty="0">
                <a:latin typeface="Arial"/>
                <a:cs typeface="Arial"/>
              </a:rPr>
              <a:t> </a:t>
            </a:r>
            <a:r>
              <a:rPr sz="3200" spc="-5" dirty="0">
                <a:latin typeface="Arial"/>
                <a:cs typeface="Arial"/>
              </a:rPr>
              <a:t>serves </a:t>
            </a:r>
            <a:r>
              <a:rPr sz="3200" dirty="0">
                <a:latin typeface="Arial"/>
                <a:cs typeface="Arial"/>
              </a:rPr>
              <a:t>several</a:t>
            </a:r>
            <a:r>
              <a:rPr sz="3200" spc="-25" dirty="0">
                <a:latin typeface="Arial"/>
                <a:cs typeface="Arial"/>
              </a:rPr>
              <a:t> </a:t>
            </a:r>
            <a:r>
              <a:rPr sz="3200" dirty="0">
                <a:latin typeface="Arial"/>
                <a:cs typeface="Arial"/>
              </a:rPr>
              <a:t>purposes</a:t>
            </a:r>
            <a:endParaRPr sz="3200">
              <a:latin typeface="Arial"/>
              <a:cs typeface="Arial"/>
            </a:endParaRPr>
          </a:p>
          <a:p>
            <a:pPr marL="354965" marR="189865" indent="-342900">
              <a:lnSpc>
                <a:spcPts val="3450"/>
              </a:lnSpc>
              <a:spcBef>
                <a:spcPts val="860"/>
              </a:spcBef>
              <a:buChar char="•"/>
              <a:tabLst>
                <a:tab pos="354965" algn="l"/>
                <a:tab pos="355600" algn="l"/>
              </a:tabLst>
            </a:pPr>
            <a:r>
              <a:rPr sz="3200" spc="-5" dirty="0">
                <a:latin typeface="Arial"/>
                <a:cs typeface="Arial"/>
              </a:rPr>
              <a:t>The </a:t>
            </a:r>
            <a:r>
              <a:rPr sz="3200" dirty="0">
                <a:latin typeface="Arial"/>
                <a:cs typeface="Arial"/>
              </a:rPr>
              <a:t>database </a:t>
            </a:r>
            <a:r>
              <a:rPr sz="3200" spc="-5" dirty="0">
                <a:latin typeface="Arial"/>
                <a:cs typeface="Arial"/>
              </a:rPr>
              <a:t>analyst/designer </a:t>
            </a:r>
            <a:r>
              <a:rPr sz="3200" dirty="0">
                <a:latin typeface="Arial"/>
                <a:cs typeface="Arial"/>
              </a:rPr>
              <a:t>gains a </a:t>
            </a:r>
            <a:r>
              <a:rPr sz="3200" spc="5" dirty="0">
                <a:latin typeface="Arial"/>
                <a:cs typeface="Arial"/>
              </a:rPr>
              <a:t> </a:t>
            </a:r>
            <a:r>
              <a:rPr sz="3200" spc="-5" dirty="0">
                <a:solidFill>
                  <a:srgbClr val="FF3300"/>
                </a:solidFill>
                <a:latin typeface="Arial"/>
                <a:cs typeface="Arial"/>
              </a:rPr>
              <a:t>better </a:t>
            </a:r>
            <a:r>
              <a:rPr sz="3200" dirty="0">
                <a:solidFill>
                  <a:srgbClr val="FF3300"/>
                </a:solidFill>
                <a:latin typeface="Arial"/>
                <a:cs typeface="Arial"/>
              </a:rPr>
              <a:t>understanding of </a:t>
            </a:r>
            <a:r>
              <a:rPr sz="3200" spc="-5" dirty="0">
                <a:solidFill>
                  <a:srgbClr val="FF3300"/>
                </a:solidFill>
                <a:latin typeface="Arial"/>
                <a:cs typeface="Arial"/>
              </a:rPr>
              <a:t>the </a:t>
            </a:r>
            <a:r>
              <a:rPr sz="3200" dirty="0">
                <a:solidFill>
                  <a:srgbClr val="FF3300"/>
                </a:solidFill>
                <a:latin typeface="Arial"/>
                <a:cs typeface="Arial"/>
              </a:rPr>
              <a:t>information </a:t>
            </a:r>
            <a:r>
              <a:rPr sz="3200" spc="-10" dirty="0">
                <a:solidFill>
                  <a:srgbClr val="FF3300"/>
                </a:solidFill>
                <a:latin typeface="Arial"/>
                <a:cs typeface="Arial"/>
              </a:rPr>
              <a:t>to </a:t>
            </a:r>
            <a:r>
              <a:rPr sz="3200" spc="-875" dirty="0">
                <a:solidFill>
                  <a:srgbClr val="FF3300"/>
                </a:solidFill>
                <a:latin typeface="Arial"/>
                <a:cs typeface="Arial"/>
              </a:rPr>
              <a:t> </a:t>
            </a:r>
            <a:r>
              <a:rPr sz="3200" dirty="0">
                <a:solidFill>
                  <a:srgbClr val="FF3300"/>
                </a:solidFill>
                <a:latin typeface="Arial"/>
                <a:cs typeface="Arial"/>
              </a:rPr>
              <a:t>be</a:t>
            </a:r>
            <a:r>
              <a:rPr sz="3200" spc="-10" dirty="0">
                <a:solidFill>
                  <a:srgbClr val="FF3300"/>
                </a:solidFill>
                <a:latin typeface="Arial"/>
                <a:cs typeface="Arial"/>
              </a:rPr>
              <a:t> </a:t>
            </a:r>
            <a:r>
              <a:rPr sz="3200" dirty="0">
                <a:solidFill>
                  <a:srgbClr val="FF3300"/>
                </a:solidFill>
                <a:latin typeface="Arial"/>
                <a:cs typeface="Arial"/>
              </a:rPr>
              <a:t>contained</a:t>
            </a:r>
            <a:r>
              <a:rPr sz="3200" spc="-5" dirty="0">
                <a:solidFill>
                  <a:srgbClr val="FF3300"/>
                </a:solidFill>
                <a:latin typeface="Arial"/>
                <a:cs typeface="Arial"/>
              </a:rPr>
              <a:t> in the</a:t>
            </a:r>
            <a:r>
              <a:rPr sz="3200" dirty="0">
                <a:solidFill>
                  <a:srgbClr val="FF3300"/>
                </a:solidFill>
                <a:latin typeface="Arial"/>
                <a:cs typeface="Arial"/>
              </a:rPr>
              <a:t> database</a:t>
            </a:r>
            <a:r>
              <a:rPr sz="3200" spc="80" dirty="0">
                <a:solidFill>
                  <a:srgbClr val="FF3300"/>
                </a:solidFill>
                <a:latin typeface="Arial"/>
                <a:cs typeface="Arial"/>
              </a:rPr>
              <a:t> </a:t>
            </a:r>
            <a:r>
              <a:rPr sz="3200" spc="-5" dirty="0">
                <a:latin typeface="Arial"/>
                <a:cs typeface="Arial"/>
              </a:rPr>
              <a:t>through the </a:t>
            </a:r>
            <a:r>
              <a:rPr sz="3200" spc="-875" dirty="0">
                <a:latin typeface="Arial"/>
                <a:cs typeface="Arial"/>
              </a:rPr>
              <a:t> </a:t>
            </a:r>
            <a:r>
              <a:rPr sz="3200" dirty="0">
                <a:latin typeface="Arial"/>
                <a:cs typeface="Arial"/>
              </a:rPr>
              <a:t>process</a:t>
            </a:r>
            <a:r>
              <a:rPr sz="3200" spc="-10" dirty="0">
                <a:latin typeface="Arial"/>
                <a:cs typeface="Arial"/>
              </a:rPr>
              <a:t> </a:t>
            </a:r>
            <a:r>
              <a:rPr sz="3200" dirty="0">
                <a:latin typeface="Arial"/>
                <a:cs typeface="Arial"/>
              </a:rPr>
              <a:t>of</a:t>
            </a:r>
            <a:r>
              <a:rPr sz="3200" spc="-20" dirty="0">
                <a:latin typeface="Arial"/>
                <a:cs typeface="Arial"/>
              </a:rPr>
              <a:t> </a:t>
            </a:r>
            <a:r>
              <a:rPr sz="3200" dirty="0">
                <a:latin typeface="Arial"/>
                <a:cs typeface="Arial"/>
              </a:rPr>
              <a:t>constructing</a:t>
            </a:r>
            <a:r>
              <a:rPr sz="3200" spc="-5" dirty="0">
                <a:latin typeface="Arial"/>
                <a:cs typeface="Arial"/>
              </a:rPr>
              <a:t> the </a:t>
            </a:r>
            <a:r>
              <a:rPr sz="3200" dirty="0">
                <a:latin typeface="Arial"/>
                <a:cs typeface="Arial"/>
              </a:rPr>
              <a:t>ERD.</a:t>
            </a:r>
            <a:endParaRPr sz="3200">
              <a:latin typeface="Arial"/>
              <a:cs typeface="Arial"/>
            </a:endParaRPr>
          </a:p>
          <a:p>
            <a:pPr marL="355600" indent="-342900">
              <a:spcBef>
                <a:spcPts val="370"/>
              </a:spcBef>
              <a:buChar char="•"/>
              <a:tabLst>
                <a:tab pos="354965" algn="l"/>
                <a:tab pos="355600" algn="l"/>
              </a:tabLst>
            </a:pPr>
            <a:r>
              <a:rPr sz="3200" spc="-5" dirty="0">
                <a:latin typeface="Arial"/>
                <a:cs typeface="Arial"/>
              </a:rPr>
              <a:t>The ERD</a:t>
            </a:r>
            <a:r>
              <a:rPr sz="3200" spc="-15" dirty="0">
                <a:latin typeface="Arial"/>
                <a:cs typeface="Arial"/>
              </a:rPr>
              <a:t> </a:t>
            </a:r>
            <a:r>
              <a:rPr sz="3200" dirty="0">
                <a:latin typeface="Arial"/>
                <a:cs typeface="Arial"/>
              </a:rPr>
              <a:t>serves</a:t>
            </a:r>
            <a:r>
              <a:rPr sz="3200" spc="-5" dirty="0">
                <a:latin typeface="Arial"/>
                <a:cs typeface="Arial"/>
              </a:rPr>
              <a:t> </a:t>
            </a:r>
            <a:r>
              <a:rPr sz="3200" dirty="0">
                <a:latin typeface="Arial"/>
                <a:cs typeface="Arial"/>
              </a:rPr>
              <a:t>as</a:t>
            </a:r>
            <a:r>
              <a:rPr sz="3200" spc="-10" dirty="0">
                <a:latin typeface="Arial"/>
                <a:cs typeface="Arial"/>
              </a:rPr>
              <a:t> </a:t>
            </a:r>
            <a:r>
              <a:rPr sz="3200" dirty="0">
                <a:latin typeface="Arial"/>
                <a:cs typeface="Arial"/>
              </a:rPr>
              <a:t>a</a:t>
            </a:r>
            <a:r>
              <a:rPr sz="3200" spc="55" dirty="0">
                <a:latin typeface="Arial"/>
                <a:cs typeface="Arial"/>
              </a:rPr>
              <a:t> </a:t>
            </a:r>
            <a:r>
              <a:rPr sz="3200" dirty="0">
                <a:solidFill>
                  <a:srgbClr val="FF3300"/>
                </a:solidFill>
                <a:latin typeface="Arial"/>
                <a:cs typeface="Arial"/>
              </a:rPr>
              <a:t>documentation</a:t>
            </a:r>
            <a:r>
              <a:rPr sz="3200" spc="-5" dirty="0">
                <a:solidFill>
                  <a:srgbClr val="FF3300"/>
                </a:solidFill>
                <a:latin typeface="Arial"/>
                <a:cs typeface="Arial"/>
              </a:rPr>
              <a:t> </a:t>
            </a:r>
            <a:r>
              <a:rPr sz="3200" spc="5" dirty="0">
                <a:solidFill>
                  <a:srgbClr val="FF3300"/>
                </a:solidFill>
                <a:latin typeface="Arial"/>
                <a:cs typeface="Arial"/>
              </a:rPr>
              <a:t>tool</a:t>
            </a:r>
            <a:r>
              <a:rPr sz="3200" spc="5" dirty="0">
                <a:latin typeface="Arial"/>
                <a:cs typeface="Arial"/>
              </a:rPr>
              <a:t>.</a:t>
            </a:r>
            <a:endParaRPr sz="3200">
              <a:latin typeface="Arial"/>
              <a:cs typeface="Arial"/>
            </a:endParaRPr>
          </a:p>
          <a:p>
            <a:pPr marL="354965" marR="5080" indent="-342900">
              <a:lnSpc>
                <a:spcPct val="89900"/>
              </a:lnSpc>
              <a:spcBef>
                <a:spcPts val="795"/>
              </a:spcBef>
              <a:buChar char="•"/>
              <a:tabLst>
                <a:tab pos="354965" algn="l"/>
                <a:tab pos="355600" algn="l"/>
              </a:tabLst>
            </a:pPr>
            <a:r>
              <a:rPr sz="3200" spc="-5" dirty="0">
                <a:latin typeface="Arial"/>
                <a:cs typeface="Arial"/>
              </a:rPr>
              <a:t>Finally,</a:t>
            </a:r>
            <a:r>
              <a:rPr sz="3200" spc="-20" dirty="0">
                <a:latin typeface="Arial"/>
                <a:cs typeface="Arial"/>
              </a:rPr>
              <a:t> </a:t>
            </a:r>
            <a:r>
              <a:rPr sz="3200" spc="-5" dirty="0">
                <a:latin typeface="Arial"/>
                <a:cs typeface="Arial"/>
              </a:rPr>
              <a:t>the ERD is </a:t>
            </a:r>
            <a:r>
              <a:rPr sz="3200" dirty="0">
                <a:latin typeface="Arial"/>
                <a:cs typeface="Arial"/>
              </a:rPr>
              <a:t>used</a:t>
            </a:r>
            <a:r>
              <a:rPr sz="3200" spc="65" dirty="0">
                <a:latin typeface="Arial"/>
                <a:cs typeface="Arial"/>
              </a:rPr>
              <a:t> </a:t>
            </a:r>
            <a:r>
              <a:rPr sz="3200" spc="-5" dirty="0">
                <a:solidFill>
                  <a:srgbClr val="FF3300"/>
                </a:solidFill>
                <a:latin typeface="Arial"/>
                <a:cs typeface="Arial"/>
              </a:rPr>
              <a:t>to</a:t>
            </a:r>
            <a:r>
              <a:rPr sz="3200" spc="-15" dirty="0">
                <a:solidFill>
                  <a:srgbClr val="FF3300"/>
                </a:solidFill>
                <a:latin typeface="Arial"/>
                <a:cs typeface="Arial"/>
              </a:rPr>
              <a:t> </a:t>
            </a:r>
            <a:r>
              <a:rPr sz="3200" dirty="0">
                <a:solidFill>
                  <a:srgbClr val="FF3300"/>
                </a:solidFill>
                <a:latin typeface="Arial"/>
                <a:cs typeface="Arial"/>
              </a:rPr>
              <a:t>communicate </a:t>
            </a:r>
            <a:r>
              <a:rPr sz="3200" spc="5" dirty="0">
                <a:solidFill>
                  <a:srgbClr val="FF3300"/>
                </a:solidFill>
                <a:latin typeface="Arial"/>
                <a:cs typeface="Arial"/>
              </a:rPr>
              <a:t> </a:t>
            </a:r>
            <a:r>
              <a:rPr sz="3200" spc="-5" dirty="0">
                <a:solidFill>
                  <a:srgbClr val="FF3300"/>
                </a:solidFill>
                <a:latin typeface="Arial"/>
                <a:cs typeface="Arial"/>
              </a:rPr>
              <a:t>the </a:t>
            </a:r>
            <a:r>
              <a:rPr sz="3200" dirty="0">
                <a:solidFill>
                  <a:srgbClr val="FF3300"/>
                </a:solidFill>
                <a:latin typeface="Arial"/>
                <a:cs typeface="Arial"/>
              </a:rPr>
              <a:t>logical </a:t>
            </a:r>
            <a:r>
              <a:rPr sz="3200" spc="-5" dirty="0">
                <a:solidFill>
                  <a:srgbClr val="FF3300"/>
                </a:solidFill>
                <a:latin typeface="Arial"/>
                <a:cs typeface="Arial"/>
              </a:rPr>
              <a:t>structure </a:t>
            </a:r>
            <a:r>
              <a:rPr sz="3200" dirty="0">
                <a:solidFill>
                  <a:srgbClr val="FF3300"/>
                </a:solidFill>
                <a:latin typeface="Arial"/>
                <a:cs typeface="Arial"/>
              </a:rPr>
              <a:t>of </a:t>
            </a:r>
            <a:r>
              <a:rPr sz="3200" spc="-5" dirty="0">
                <a:solidFill>
                  <a:srgbClr val="FF3300"/>
                </a:solidFill>
                <a:latin typeface="Arial"/>
                <a:cs typeface="Arial"/>
              </a:rPr>
              <a:t>the </a:t>
            </a:r>
            <a:r>
              <a:rPr sz="3200" dirty="0">
                <a:solidFill>
                  <a:srgbClr val="FF3300"/>
                </a:solidFill>
                <a:latin typeface="Arial"/>
                <a:cs typeface="Arial"/>
              </a:rPr>
              <a:t>database </a:t>
            </a:r>
            <a:r>
              <a:rPr sz="3200" spc="-5" dirty="0">
                <a:solidFill>
                  <a:srgbClr val="FF3300"/>
                </a:solidFill>
                <a:latin typeface="Arial"/>
                <a:cs typeface="Arial"/>
              </a:rPr>
              <a:t>to </a:t>
            </a:r>
            <a:r>
              <a:rPr sz="3200" dirty="0">
                <a:solidFill>
                  <a:srgbClr val="FF3300"/>
                </a:solidFill>
                <a:latin typeface="Arial"/>
                <a:cs typeface="Arial"/>
              </a:rPr>
              <a:t> </a:t>
            </a:r>
            <a:r>
              <a:rPr sz="3200" spc="5" dirty="0">
                <a:solidFill>
                  <a:srgbClr val="FF3300"/>
                </a:solidFill>
                <a:latin typeface="Arial"/>
                <a:cs typeface="Arial"/>
              </a:rPr>
              <a:t>users</a:t>
            </a:r>
            <a:r>
              <a:rPr sz="3200" spc="5" dirty="0">
                <a:latin typeface="Arial"/>
                <a:cs typeface="Arial"/>
              </a:rPr>
              <a:t>. </a:t>
            </a:r>
            <a:r>
              <a:rPr sz="3200" spc="-5" dirty="0">
                <a:latin typeface="Arial"/>
                <a:cs typeface="Arial"/>
              </a:rPr>
              <a:t>In particular, the ERD effectively </a:t>
            </a:r>
            <a:r>
              <a:rPr sz="3200" dirty="0">
                <a:latin typeface="Arial"/>
                <a:cs typeface="Arial"/>
              </a:rPr>
              <a:t> communicates </a:t>
            </a:r>
            <a:r>
              <a:rPr sz="3200" spc="-5" dirty="0">
                <a:latin typeface="Arial"/>
                <a:cs typeface="Arial"/>
              </a:rPr>
              <a:t>the </a:t>
            </a:r>
            <a:r>
              <a:rPr sz="3200" dirty="0">
                <a:latin typeface="Arial"/>
                <a:cs typeface="Arial"/>
              </a:rPr>
              <a:t>logic of </a:t>
            </a:r>
            <a:r>
              <a:rPr sz="3200" spc="-5" dirty="0">
                <a:latin typeface="Arial"/>
                <a:cs typeface="Arial"/>
              </a:rPr>
              <a:t>the </a:t>
            </a:r>
            <a:r>
              <a:rPr sz="3200" dirty="0">
                <a:latin typeface="Arial"/>
                <a:cs typeface="Arial"/>
              </a:rPr>
              <a:t>database </a:t>
            </a:r>
            <a:r>
              <a:rPr sz="3200" spc="-5" dirty="0">
                <a:latin typeface="Arial"/>
                <a:cs typeface="Arial"/>
              </a:rPr>
              <a:t>to </a:t>
            </a:r>
            <a:r>
              <a:rPr sz="3200" spc="-875" dirty="0">
                <a:latin typeface="Arial"/>
                <a:cs typeface="Arial"/>
              </a:rPr>
              <a:t> </a:t>
            </a:r>
            <a:r>
              <a:rPr sz="3200" dirty="0">
                <a:latin typeface="Arial"/>
                <a:cs typeface="Arial"/>
              </a:rPr>
              <a:t>users.</a:t>
            </a:r>
            <a:endParaRPr sz="32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1640" y="497840"/>
            <a:ext cx="6261735" cy="695960"/>
          </a:xfrm>
          <a:prstGeom prst="rect">
            <a:avLst/>
          </a:prstGeom>
        </p:spPr>
        <p:txBody>
          <a:bodyPr vert="horz" wrap="square" lIns="0" tIns="12700" rIns="0" bIns="0" rtlCol="0" anchor="ctr">
            <a:spAutoFit/>
          </a:bodyPr>
          <a:lstStyle/>
          <a:p>
            <a:pPr marL="12700">
              <a:lnSpc>
                <a:spcPct val="100000"/>
              </a:lnSpc>
              <a:spcBef>
                <a:spcPts val="100"/>
              </a:spcBef>
            </a:pPr>
            <a:r>
              <a:rPr spc="-5" dirty="0"/>
              <a:t>Components</a:t>
            </a:r>
            <a:r>
              <a:rPr spc="-35" dirty="0"/>
              <a:t> </a:t>
            </a:r>
            <a:r>
              <a:rPr spc="-5" dirty="0"/>
              <a:t>of</a:t>
            </a:r>
            <a:r>
              <a:rPr spc="-40" dirty="0"/>
              <a:t> </a:t>
            </a:r>
            <a:r>
              <a:rPr spc="-5" dirty="0"/>
              <a:t>an</a:t>
            </a:r>
            <a:r>
              <a:rPr spc="-30" dirty="0"/>
              <a:t> </a:t>
            </a:r>
            <a:r>
              <a:rPr spc="-5" dirty="0"/>
              <a:t>ERD</a:t>
            </a:r>
          </a:p>
        </p:txBody>
      </p:sp>
      <p:sp>
        <p:nvSpPr>
          <p:cNvPr id="3" name="object 3"/>
          <p:cNvSpPr txBox="1"/>
          <p:nvPr/>
        </p:nvSpPr>
        <p:spPr>
          <a:xfrm>
            <a:off x="2058670" y="1634490"/>
            <a:ext cx="7479665" cy="3651250"/>
          </a:xfrm>
          <a:prstGeom prst="rect">
            <a:avLst/>
          </a:prstGeom>
        </p:spPr>
        <p:txBody>
          <a:bodyPr vert="horz" wrap="square" lIns="0" tIns="29845" rIns="0" bIns="0" rtlCol="0">
            <a:spAutoFit/>
          </a:bodyPr>
          <a:lstStyle/>
          <a:p>
            <a:pPr marL="354965" marR="5080" indent="-342900">
              <a:lnSpc>
                <a:spcPts val="3829"/>
              </a:lnSpc>
              <a:spcBef>
                <a:spcPts val="235"/>
              </a:spcBef>
            </a:pPr>
            <a:r>
              <a:rPr sz="3200" dirty="0">
                <a:latin typeface="Arial"/>
                <a:cs typeface="Arial"/>
              </a:rPr>
              <a:t>An </a:t>
            </a:r>
            <a:r>
              <a:rPr sz="3200" spc="-5" dirty="0">
                <a:latin typeface="Arial"/>
                <a:cs typeface="Arial"/>
              </a:rPr>
              <a:t>ERD typically </a:t>
            </a:r>
            <a:r>
              <a:rPr sz="3200" dirty="0">
                <a:latin typeface="Arial"/>
                <a:cs typeface="Arial"/>
              </a:rPr>
              <a:t>consists of </a:t>
            </a:r>
            <a:r>
              <a:rPr sz="3200" spc="-5" dirty="0">
                <a:latin typeface="Arial"/>
                <a:cs typeface="Arial"/>
              </a:rPr>
              <a:t>four different </a:t>
            </a:r>
            <a:r>
              <a:rPr sz="3200" spc="-875" dirty="0">
                <a:latin typeface="Arial"/>
                <a:cs typeface="Arial"/>
              </a:rPr>
              <a:t> </a:t>
            </a:r>
            <a:r>
              <a:rPr sz="3200" dirty="0">
                <a:latin typeface="Arial"/>
                <a:cs typeface="Arial"/>
              </a:rPr>
              <a:t>graphical</a:t>
            </a:r>
            <a:r>
              <a:rPr sz="3200" spc="-10" dirty="0">
                <a:latin typeface="Arial"/>
                <a:cs typeface="Arial"/>
              </a:rPr>
              <a:t> </a:t>
            </a:r>
            <a:r>
              <a:rPr sz="3200" dirty="0">
                <a:latin typeface="Arial"/>
                <a:cs typeface="Arial"/>
              </a:rPr>
              <a:t>components:</a:t>
            </a:r>
            <a:endParaRPr sz="3200">
              <a:latin typeface="Arial"/>
              <a:cs typeface="Arial"/>
            </a:endParaRPr>
          </a:p>
          <a:p>
            <a:pPr marL="866140" indent="-396875">
              <a:spcBef>
                <a:spcPts val="775"/>
              </a:spcBef>
              <a:buSzPct val="77777"/>
              <a:buAutoNum type="arabicPeriod"/>
              <a:tabLst>
                <a:tab pos="866140" algn="l"/>
              </a:tabLst>
            </a:pPr>
            <a:r>
              <a:rPr sz="3600" spc="-5" dirty="0">
                <a:solidFill>
                  <a:srgbClr val="FF3300"/>
                </a:solidFill>
                <a:latin typeface="Arial"/>
                <a:cs typeface="Arial"/>
              </a:rPr>
              <a:t>Entity</a:t>
            </a:r>
            <a:endParaRPr sz="3600">
              <a:latin typeface="Arial"/>
              <a:cs typeface="Arial"/>
            </a:endParaRPr>
          </a:p>
          <a:p>
            <a:pPr marL="977265" indent="-508634">
              <a:spcBef>
                <a:spcPts val="900"/>
              </a:spcBef>
              <a:buAutoNum type="arabicPeriod"/>
              <a:tabLst>
                <a:tab pos="977900" algn="l"/>
              </a:tabLst>
            </a:pPr>
            <a:r>
              <a:rPr sz="3600" spc="-5" dirty="0">
                <a:solidFill>
                  <a:srgbClr val="FF3300"/>
                </a:solidFill>
                <a:latin typeface="Arial"/>
                <a:cs typeface="Arial"/>
              </a:rPr>
              <a:t>Relationship</a:t>
            </a:r>
            <a:endParaRPr sz="3600">
              <a:latin typeface="Arial"/>
              <a:cs typeface="Arial"/>
            </a:endParaRPr>
          </a:p>
          <a:p>
            <a:pPr marL="977265" indent="-508634">
              <a:spcBef>
                <a:spcPts val="900"/>
              </a:spcBef>
              <a:buAutoNum type="arabicPeriod"/>
              <a:tabLst>
                <a:tab pos="977900" algn="l"/>
              </a:tabLst>
            </a:pPr>
            <a:r>
              <a:rPr sz="3600" spc="-5" dirty="0">
                <a:solidFill>
                  <a:srgbClr val="FF3300"/>
                </a:solidFill>
                <a:latin typeface="Arial"/>
                <a:cs typeface="Arial"/>
              </a:rPr>
              <a:t>Cardinality</a:t>
            </a:r>
            <a:endParaRPr sz="3600">
              <a:latin typeface="Arial"/>
              <a:cs typeface="Arial"/>
            </a:endParaRPr>
          </a:p>
          <a:p>
            <a:pPr marL="977265" indent="-508634">
              <a:spcBef>
                <a:spcPts val="900"/>
              </a:spcBef>
              <a:buAutoNum type="arabicPeriod"/>
              <a:tabLst>
                <a:tab pos="977900" algn="l"/>
              </a:tabLst>
            </a:pPr>
            <a:r>
              <a:rPr sz="3600" spc="-10" dirty="0">
                <a:solidFill>
                  <a:srgbClr val="FF3300"/>
                </a:solidFill>
                <a:latin typeface="Arial"/>
                <a:cs typeface="Arial"/>
              </a:rPr>
              <a:t>Attribute</a:t>
            </a:r>
            <a:endParaRPr sz="360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4440" y="497840"/>
            <a:ext cx="7173595" cy="695960"/>
          </a:xfrm>
          <a:prstGeom prst="rect">
            <a:avLst/>
          </a:prstGeom>
        </p:spPr>
        <p:txBody>
          <a:bodyPr vert="horz" wrap="square" lIns="0" tIns="12700" rIns="0" bIns="0" rtlCol="0" anchor="ctr">
            <a:spAutoFit/>
          </a:bodyPr>
          <a:lstStyle/>
          <a:p>
            <a:pPr marL="12700">
              <a:lnSpc>
                <a:spcPct val="100000"/>
              </a:lnSpc>
              <a:spcBef>
                <a:spcPts val="100"/>
              </a:spcBef>
              <a:tabLst>
                <a:tab pos="3463290" algn="l"/>
              </a:tabLst>
            </a:pPr>
            <a:r>
              <a:rPr b="0" dirty="0">
                <a:latin typeface="Arial"/>
                <a:cs typeface="Arial"/>
              </a:rPr>
              <a:t>Classification	</a:t>
            </a:r>
            <a:r>
              <a:rPr spc="-5" dirty="0">
                <a:latin typeface="Arial"/>
                <a:cs typeface="Arial"/>
              </a:rPr>
              <a:t>of</a:t>
            </a:r>
            <a:r>
              <a:rPr spc="-65" dirty="0">
                <a:latin typeface="Arial"/>
                <a:cs typeface="Arial"/>
              </a:rPr>
              <a:t> </a:t>
            </a:r>
            <a:r>
              <a:rPr spc="-5" dirty="0">
                <a:latin typeface="Arial"/>
                <a:cs typeface="Arial"/>
              </a:rPr>
              <a:t>Relationship</a:t>
            </a:r>
          </a:p>
        </p:txBody>
      </p:sp>
      <p:sp>
        <p:nvSpPr>
          <p:cNvPr id="3" name="object 3"/>
          <p:cNvSpPr txBox="1"/>
          <p:nvPr/>
        </p:nvSpPr>
        <p:spPr>
          <a:xfrm>
            <a:off x="2058669" y="1534341"/>
            <a:ext cx="7901940" cy="4542790"/>
          </a:xfrm>
          <a:prstGeom prst="rect">
            <a:avLst/>
          </a:prstGeom>
        </p:spPr>
        <p:txBody>
          <a:bodyPr vert="horz" wrap="square" lIns="0" tIns="112395" rIns="0" bIns="0" rtlCol="0">
            <a:spAutoFit/>
          </a:bodyPr>
          <a:lstStyle/>
          <a:p>
            <a:pPr marL="355600" indent="-342900">
              <a:spcBef>
                <a:spcPts val="885"/>
              </a:spcBef>
              <a:buFont typeface="Arial"/>
              <a:buChar char="•"/>
              <a:tabLst>
                <a:tab pos="354965" algn="l"/>
                <a:tab pos="355600" algn="l"/>
              </a:tabLst>
            </a:pPr>
            <a:r>
              <a:rPr sz="3200" b="1" spc="-5" dirty="0">
                <a:solidFill>
                  <a:srgbClr val="FF3300"/>
                </a:solidFill>
                <a:latin typeface="Arial"/>
                <a:cs typeface="Arial"/>
              </a:rPr>
              <a:t>Optional</a:t>
            </a:r>
            <a:r>
              <a:rPr sz="3200" b="1" spc="-20" dirty="0">
                <a:solidFill>
                  <a:srgbClr val="FF3300"/>
                </a:solidFill>
                <a:latin typeface="Arial"/>
                <a:cs typeface="Arial"/>
              </a:rPr>
              <a:t> </a:t>
            </a:r>
            <a:r>
              <a:rPr sz="3200" b="1" spc="-5" dirty="0">
                <a:solidFill>
                  <a:srgbClr val="FF3300"/>
                </a:solidFill>
                <a:latin typeface="Arial"/>
                <a:cs typeface="Arial"/>
              </a:rPr>
              <a:t>Relationship</a:t>
            </a:r>
            <a:endParaRPr sz="3200">
              <a:latin typeface="Arial"/>
              <a:cs typeface="Arial"/>
            </a:endParaRPr>
          </a:p>
          <a:p>
            <a:pPr marL="755015" marR="29845" lvl="1" indent="-285750">
              <a:spcBef>
                <a:spcPts val="690"/>
              </a:spcBef>
              <a:buFont typeface="Arial"/>
              <a:buChar char="–"/>
              <a:tabLst>
                <a:tab pos="755650" algn="l"/>
              </a:tabLst>
            </a:pPr>
            <a:r>
              <a:rPr sz="2800" b="1" spc="-10" dirty="0">
                <a:latin typeface="Arial"/>
                <a:cs typeface="Arial"/>
              </a:rPr>
              <a:t>An </a:t>
            </a:r>
            <a:r>
              <a:rPr sz="2800" b="1" spc="-15" dirty="0">
                <a:latin typeface="Arial"/>
                <a:cs typeface="Arial"/>
              </a:rPr>
              <a:t>Employee </a:t>
            </a:r>
            <a:r>
              <a:rPr sz="2800" b="1" spc="-5" dirty="0">
                <a:latin typeface="Arial"/>
                <a:cs typeface="Arial"/>
              </a:rPr>
              <a:t>may </a:t>
            </a:r>
            <a:r>
              <a:rPr sz="2800" b="1" spc="-10" dirty="0">
                <a:latin typeface="Arial"/>
                <a:cs typeface="Arial"/>
              </a:rPr>
              <a:t>or </a:t>
            </a:r>
            <a:r>
              <a:rPr sz="2800" b="1" spc="-5" dirty="0">
                <a:latin typeface="Arial"/>
                <a:cs typeface="Arial"/>
              </a:rPr>
              <a:t>may </a:t>
            </a:r>
            <a:r>
              <a:rPr sz="2800" b="1" spc="-10" dirty="0">
                <a:latin typeface="Arial"/>
                <a:cs typeface="Arial"/>
              </a:rPr>
              <a:t>not be assigned </a:t>
            </a:r>
            <a:r>
              <a:rPr sz="2800" b="1" spc="-765" dirty="0">
                <a:latin typeface="Arial"/>
                <a:cs typeface="Arial"/>
              </a:rPr>
              <a:t> </a:t>
            </a:r>
            <a:r>
              <a:rPr sz="2800" b="1" spc="-5" dirty="0">
                <a:latin typeface="Arial"/>
                <a:cs typeface="Arial"/>
              </a:rPr>
              <a:t>to</a:t>
            </a:r>
            <a:r>
              <a:rPr sz="2800" b="1" spc="-10" dirty="0">
                <a:latin typeface="Arial"/>
                <a:cs typeface="Arial"/>
              </a:rPr>
              <a:t> </a:t>
            </a:r>
            <a:r>
              <a:rPr sz="2800" b="1" dirty="0">
                <a:latin typeface="Arial"/>
                <a:cs typeface="Arial"/>
              </a:rPr>
              <a:t>a</a:t>
            </a:r>
            <a:r>
              <a:rPr sz="2800" b="1" spc="-5" dirty="0">
                <a:latin typeface="Arial"/>
                <a:cs typeface="Arial"/>
              </a:rPr>
              <a:t> </a:t>
            </a:r>
            <a:r>
              <a:rPr sz="2800" b="1" spc="-10" dirty="0">
                <a:latin typeface="Arial"/>
                <a:cs typeface="Arial"/>
              </a:rPr>
              <a:t>Department</a:t>
            </a:r>
            <a:endParaRPr sz="2800">
              <a:latin typeface="Arial"/>
              <a:cs typeface="Arial"/>
            </a:endParaRPr>
          </a:p>
          <a:p>
            <a:pPr marL="755015" marR="5080" lvl="1" indent="-285750">
              <a:spcBef>
                <a:spcPts val="700"/>
              </a:spcBef>
              <a:buFont typeface="Arial"/>
              <a:buChar char="–"/>
              <a:tabLst>
                <a:tab pos="755650" algn="l"/>
              </a:tabLst>
            </a:pPr>
            <a:r>
              <a:rPr sz="2800" b="1" dirty="0">
                <a:latin typeface="Arial"/>
                <a:cs typeface="Arial"/>
              </a:rPr>
              <a:t>A</a:t>
            </a:r>
            <a:r>
              <a:rPr sz="2800" b="1" spc="-25" dirty="0">
                <a:latin typeface="Arial"/>
                <a:cs typeface="Arial"/>
              </a:rPr>
              <a:t> </a:t>
            </a:r>
            <a:r>
              <a:rPr sz="2800" b="1" spc="-5" dirty="0">
                <a:latin typeface="Arial"/>
                <a:cs typeface="Arial"/>
              </a:rPr>
              <a:t>Patient</a:t>
            </a:r>
            <a:r>
              <a:rPr sz="2800" b="1" dirty="0">
                <a:latin typeface="Arial"/>
                <a:cs typeface="Arial"/>
              </a:rPr>
              <a:t> </a:t>
            </a:r>
            <a:r>
              <a:rPr sz="2800" b="1" spc="-5" dirty="0">
                <a:latin typeface="Arial"/>
                <a:cs typeface="Arial"/>
              </a:rPr>
              <a:t>may</a:t>
            </a:r>
            <a:r>
              <a:rPr sz="2800" b="1" spc="-35" dirty="0">
                <a:latin typeface="Arial"/>
                <a:cs typeface="Arial"/>
              </a:rPr>
              <a:t> </a:t>
            </a:r>
            <a:r>
              <a:rPr sz="2800" b="1" spc="-10" dirty="0">
                <a:latin typeface="Arial"/>
                <a:cs typeface="Arial"/>
              </a:rPr>
              <a:t>or</a:t>
            </a:r>
            <a:r>
              <a:rPr sz="2800" b="1" spc="-15" dirty="0">
                <a:latin typeface="Arial"/>
                <a:cs typeface="Arial"/>
              </a:rPr>
              <a:t> </a:t>
            </a:r>
            <a:r>
              <a:rPr sz="2800" b="1" spc="-5" dirty="0">
                <a:latin typeface="Arial"/>
                <a:cs typeface="Arial"/>
              </a:rPr>
              <a:t>may</a:t>
            </a:r>
            <a:r>
              <a:rPr sz="2800" b="1" spc="-45" dirty="0">
                <a:latin typeface="Arial"/>
                <a:cs typeface="Arial"/>
              </a:rPr>
              <a:t> </a:t>
            </a:r>
            <a:r>
              <a:rPr sz="2800" b="1" spc="-10" dirty="0">
                <a:latin typeface="Arial"/>
                <a:cs typeface="Arial"/>
              </a:rPr>
              <a:t>not </a:t>
            </a:r>
            <a:r>
              <a:rPr sz="2800" b="1" spc="-5" dirty="0">
                <a:latin typeface="Arial"/>
                <a:cs typeface="Arial"/>
              </a:rPr>
              <a:t>be</a:t>
            </a:r>
            <a:r>
              <a:rPr sz="2800" b="1" spc="-15" dirty="0">
                <a:latin typeface="Arial"/>
                <a:cs typeface="Arial"/>
              </a:rPr>
              <a:t> </a:t>
            </a:r>
            <a:r>
              <a:rPr sz="2800" b="1" spc="-5" dirty="0">
                <a:latin typeface="Arial"/>
                <a:cs typeface="Arial"/>
              </a:rPr>
              <a:t>assigned</a:t>
            </a:r>
            <a:r>
              <a:rPr sz="2800" b="1" spc="-20" dirty="0">
                <a:latin typeface="Arial"/>
                <a:cs typeface="Arial"/>
              </a:rPr>
              <a:t> </a:t>
            </a:r>
            <a:r>
              <a:rPr sz="2800" b="1" dirty="0">
                <a:latin typeface="Arial"/>
                <a:cs typeface="Arial"/>
              </a:rPr>
              <a:t>to</a:t>
            </a:r>
            <a:r>
              <a:rPr sz="2800" b="1" spc="-20" dirty="0">
                <a:latin typeface="Arial"/>
                <a:cs typeface="Arial"/>
              </a:rPr>
              <a:t> </a:t>
            </a:r>
            <a:r>
              <a:rPr sz="2800" b="1" dirty="0">
                <a:latin typeface="Arial"/>
                <a:cs typeface="Arial"/>
              </a:rPr>
              <a:t>a </a:t>
            </a:r>
            <a:r>
              <a:rPr sz="2800" b="1" spc="-765" dirty="0">
                <a:latin typeface="Arial"/>
                <a:cs typeface="Arial"/>
              </a:rPr>
              <a:t> </a:t>
            </a:r>
            <a:r>
              <a:rPr sz="2800" b="1" spc="-10" dirty="0">
                <a:latin typeface="Arial"/>
                <a:cs typeface="Arial"/>
              </a:rPr>
              <a:t>Bed</a:t>
            </a:r>
            <a:endParaRPr sz="2800">
              <a:latin typeface="Arial"/>
              <a:cs typeface="Arial"/>
            </a:endParaRPr>
          </a:p>
          <a:p>
            <a:pPr marL="355600" indent="-342900">
              <a:spcBef>
                <a:spcPts val="800"/>
              </a:spcBef>
              <a:buFont typeface="Arial"/>
              <a:buChar char="•"/>
              <a:tabLst>
                <a:tab pos="354965" algn="l"/>
                <a:tab pos="355600" algn="l"/>
              </a:tabLst>
            </a:pPr>
            <a:r>
              <a:rPr sz="3200" b="1" spc="-5" dirty="0">
                <a:solidFill>
                  <a:srgbClr val="FF3300"/>
                </a:solidFill>
                <a:latin typeface="Arial"/>
                <a:cs typeface="Arial"/>
              </a:rPr>
              <a:t>Mandatory</a:t>
            </a:r>
            <a:r>
              <a:rPr sz="3200" b="1" spc="-30" dirty="0">
                <a:solidFill>
                  <a:srgbClr val="FF3300"/>
                </a:solidFill>
                <a:latin typeface="Arial"/>
                <a:cs typeface="Arial"/>
              </a:rPr>
              <a:t> </a:t>
            </a:r>
            <a:r>
              <a:rPr sz="3200" b="1" spc="-5" dirty="0">
                <a:solidFill>
                  <a:srgbClr val="FF3300"/>
                </a:solidFill>
                <a:latin typeface="Arial"/>
                <a:cs typeface="Arial"/>
              </a:rPr>
              <a:t>Relationship</a:t>
            </a:r>
            <a:endParaRPr sz="3200">
              <a:latin typeface="Arial"/>
              <a:cs typeface="Arial"/>
            </a:endParaRPr>
          </a:p>
          <a:p>
            <a:pPr marL="755015" marR="380365" lvl="1" indent="-285750">
              <a:spcBef>
                <a:spcPts val="690"/>
              </a:spcBef>
              <a:buFont typeface="Arial"/>
              <a:buChar char="–"/>
              <a:tabLst>
                <a:tab pos="755650" algn="l"/>
              </a:tabLst>
            </a:pPr>
            <a:r>
              <a:rPr sz="2800" b="1" spc="-5" dirty="0">
                <a:latin typeface="Arial"/>
                <a:cs typeface="Arial"/>
              </a:rPr>
              <a:t>Every </a:t>
            </a:r>
            <a:r>
              <a:rPr sz="2800" b="1" spc="-10" dirty="0">
                <a:latin typeface="Arial"/>
                <a:cs typeface="Arial"/>
              </a:rPr>
              <a:t>Course </a:t>
            </a:r>
            <a:r>
              <a:rPr sz="2800" b="1" spc="-5" dirty="0">
                <a:latin typeface="Arial"/>
                <a:cs typeface="Arial"/>
              </a:rPr>
              <a:t>must be </a:t>
            </a:r>
            <a:r>
              <a:rPr sz="2800" b="1" spc="-10" dirty="0">
                <a:latin typeface="Arial"/>
                <a:cs typeface="Arial"/>
              </a:rPr>
              <a:t>taught </a:t>
            </a:r>
            <a:r>
              <a:rPr sz="2800" b="1" spc="-5" dirty="0">
                <a:latin typeface="Arial"/>
                <a:cs typeface="Arial"/>
              </a:rPr>
              <a:t>by at least </a:t>
            </a:r>
            <a:r>
              <a:rPr sz="2800" b="1" spc="-765" dirty="0">
                <a:latin typeface="Arial"/>
                <a:cs typeface="Arial"/>
              </a:rPr>
              <a:t> </a:t>
            </a:r>
            <a:r>
              <a:rPr sz="2800" b="1" spc="-10" dirty="0">
                <a:latin typeface="Arial"/>
                <a:cs typeface="Arial"/>
              </a:rPr>
              <a:t>one</a:t>
            </a:r>
            <a:r>
              <a:rPr sz="2800" b="1" spc="5" dirty="0">
                <a:latin typeface="Arial"/>
                <a:cs typeface="Arial"/>
              </a:rPr>
              <a:t> </a:t>
            </a:r>
            <a:r>
              <a:rPr sz="2800" b="1" spc="-10" dirty="0">
                <a:latin typeface="Arial"/>
                <a:cs typeface="Arial"/>
              </a:rPr>
              <a:t>Teacher</a:t>
            </a:r>
            <a:endParaRPr sz="2800">
              <a:latin typeface="Arial"/>
              <a:cs typeface="Arial"/>
            </a:endParaRPr>
          </a:p>
          <a:p>
            <a:pPr marL="755650" lvl="1" indent="-286385">
              <a:spcBef>
                <a:spcPts val="700"/>
              </a:spcBef>
              <a:buFont typeface="Arial"/>
              <a:buChar char="–"/>
              <a:tabLst>
                <a:tab pos="755650" algn="l"/>
              </a:tabLst>
            </a:pPr>
            <a:r>
              <a:rPr sz="2800" b="1" spc="-5" dirty="0">
                <a:latin typeface="Arial"/>
                <a:cs typeface="Arial"/>
              </a:rPr>
              <a:t>Every</a:t>
            </a:r>
            <a:r>
              <a:rPr sz="2800" b="1" spc="-50" dirty="0">
                <a:latin typeface="Arial"/>
                <a:cs typeface="Arial"/>
              </a:rPr>
              <a:t> </a:t>
            </a:r>
            <a:r>
              <a:rPr sz="2800" b="1" spc="-5" dirty="0">
                <a:latin typeface="Arial"/>
                <a:cs typeface="Arial"/>
              </a:rPr>
              <a:t>mother</a:t>
            </a:r>
            <a:r>
              <a:rPr sz="2800" b="1" spc="-20" dirty="0">
                <a:latin typeface="Arial"/>
                <a:cs typeface="Arial"/>
              </a:rPr>
              <a:t> </a:t>
            </a:r>
            <a:r>
              <a:rPr sz="2800" b="1" spc="-5" dirty="0">
                <a:latin typeface="Arial"/>
                <a:cs typeface="Arial"/>
              </a:rPr>
              <a:t>have</a:t>
            </a:r>
            <a:r>
              <a:rPr sz="2800" b="1" spc="-15" dirty="0">
                <a:latin typeface="Arial"/>
                <a:cs typeface="Arial"/>
              </a:rPr>
              <a:t> </a:t>
            </a:r>
            <a:r>
              <a:rPr sz="2800" b="1" spc="-5" dirty="0">
                <a:latin typeface="Arial"/>
                <a:cs typeface="Arial"/>
              </a:rPr>
              <a:t>at</a:t>
            </a:r>
            <a:r>
              <a:rPr sz="2800" b="1" spc="-15" dirty="0">
                <a:latin typeface="Arial"/>
                <a:cs typeface="Arial"/>
              </a:rPr>
              <a:t> </a:t>
            </a:r>
            <a:r>
              <a:rPr sz="2800" b="1" spc="-5" dirty="0">
                <a:latin typeface="Arial"/>
                <a:cs typeface="Arial"/>
              </a:rPr>
              <a:t>least </a:t>
            </a:r>
            <a:r>
              <a:rPr sz="2800" b="1" dirty="0">
                <a:latin typeface="Arial"/>
                <a:cs typeface="Arial"/>
              </a:rPr>
              <a:t>a</a:t>
            </a:r>
            <a:r>
              <a:rPr sz="2800" b="1" spc="-15" dirty="0">
                <a:latin typeface="Arial"/>
                <a:cs typeface="Arial"/>
              </a:rPr>
              <a:t> </a:t>
            </a:r>
            <a:r>
              <a:rPr sz="2800" b="1" spc="-5" dirty="0">
                <a:latin typeface="Arial"/>
                <a:cs typeface="Arial"/>
              </a:rPr>
              <a:t>Child</a:t>
            </a:r>
            <a:endParaRPr sz="280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9901" y="497840"/>
            <a:ext cx="6166485" cy="695960"/>
          </a:xfrm>
          <a:prstGeom prst="rect">
            <a:avLst/>
          </a:prstGeom>
        </p:spPr>
        <p:txBody>
          <a:bodyPr vert="horz" wrap="square" lIns="0" tIns="12700" rIns="0" bIns="0" rtlCol="0" anchor="ctr">
            <a:spAutoFit/>
          </a:bodyPr>
          <a:lstStyle/>
          <a:p>
            <a:pPr marL="12700">
              <a:lnSpc>
                <a:spcPct val="100000"/>
              </a:lnSpc>
              <a:spcBef>
                <a:spcPts val="100"/>
              </a:spcBef>
            </a:pPr>
            <a:r>
              <a:rPr spc="-5" dirty="0"/>
              <a:t>Cardinality</a:t>
            </a:r>
            <a:r>
              <a:rPr spc="-95" dirty="0"/>
              <a:t> </a:t>
            </a:r>
            <a:r>
              <a:rPr spc="-5" dirty="0"/>
              <a:t>Constraints</a:t>
            </a:r>
          </a:p>
        </p:txBody>
      </p:sp>
      <p:sp>
        <p:nvSpPr>
          <p:cNvPr id="3" name="object 3"/>
          <p:cNvSpPr txBox="1"/>
          <p:nvPr/>
        </p:nvSpPr>
        <p:spPr>
          <a:xfrm>
            <a:off x="2058669" y="1482090"/>
            <a:ext cx="8058784" cy="4602480"/>
          </a:xfrm>
          <a:prstGeom prst="rect">
            <a:avLst/>
          </a:prstGeom>
        </p:spPr>
        <p:txBody>
          <a:bodyPr vert="horz" wrap="square" lIns="0" tIns="12700" rIns="0" bIns="0" rtlCol="0">
            <a:spAutoFit/>
          </a:bodyPr>
          <a:lstStyle/>
          <a:p>
            <a:pPr marL="354965" marR="186055" indent="-342900" algn="just">
              <a:spcBef>
                <a:spcPts val="100"/>
              </a:spcBef>
              <a:buFont typeface="Symbol"/>
              <a:buChar char=""/>
              <a:tabLst>
                <a:tab pos="355600" algn="l"/>
              </a:tabLst>
            </a:pPr>
            <a:r>
              <a:rPr sz="2800" spc="-10" dirty="0">
                <a:latin typeface="Arial"/>
                <a:cs typeface="Arial"/>
              </a:rPr>
              <a:t>Express </a:t>
            </a:r>
            <a:r>
              <a:rPr sz="2800" spc="-5" dirty="0">
                <a:latin typeface="Arial"/>
                <a:cs typeface="Arial"/>
              </a:rPr>
              <a:t>the number of entities </a:t>
            </a:r>
            <a:r>
              <a:rPr sz="2800" dirty="0">
                <a:latin typeface="Arial"/>
                <a:cs typeface="Arial"/>
              </a:rPr>
              <a:t>to </a:t>
            </a:r>
            <a:r>
              <a:rPr sz="2800" spc="-5" dirty="0">
                <a:latin typeface="Arial"/>
                <a:cs typeface="Arial"/>
              </a:rPr>
              <a:t>which another </a:t>
            </a:r>
            <a:r>
              <a:rPr sz="2800" spc="-765" dirty="0">
                <a:latin typeface="Arial"/>
                <a:cs typeface="Arial"/>
              </a:rPr>
              <a:t> </a:t>
            </a:r>
            <a:r>
              <a:rPr sz="2800" spc="-5" dirty="0">
                <a:latin typeface="Arial"/>
                <a:cs typeface="Arial"/>
              </a:rPr>
              <a:t>entity</a:t>
            </a:r>
            <a:r>
              <a:rPr sz="2800" spc="-20" dirty="0">
                <a:latin typeface="Arial"/>
                <a:cs typeface="Arial"/>
              </a:rPr>
              <a:t> </a:t>
            </a:r>
            <a:r>
              <a:rPr sz="2800" dirty="0">
                <a:latin typeface="Arial"/>
                <a:cs typeface="Arial"/>
              </a:rPr>
              <a:t>can</a:t>
            </a:r>
            <a:r>
              <a:rPr sz="2800" spc="-5" dirty="0">
                <a:latin typeface="Arial"/>
                <a:cs typeface="Arial"/>
              </a:rPr>
              <a:t> be associated </a:t>
            </a:r>
            <a:r>
              <a:rPr sz="2800" dirty="0">
                <a:latin typeface="Arial"/>
                <a:cs typeface="Arial"/>
              </a:rPr>
              <a:t>via</a:t>
            </a:r>
            <a:r>
              <a:rPr sz="2800" spc="-5" dirty="0">
                <a:latin typeface="Arial"/>
                <a:cs typeface="Arial"/>
              </a:rPr>
              <a:t> </a:t>
            </a:r>
            <a:r>
              <a:rPr sz="2800" dirty="0">
                <a:latin typeface="Arial"/>
                <a:cs typeface="Arial"/>
              </a:rPr>
              <a:t>a</a:t>
            </a:r>
            <a:r>
              <a:rPr sz="2800" spc="-5" dirty="0">
                <a:latin typeface="Arial"/>
                <a:cs typeface="Arial"/>
              </a:rPr>
              <a:t> relationship </a:t>
            </a:r>
            <a:r>
              <a:rPr sz="2800" dirty="0">
                <a:latin typeface="Arial"/>
                <a:cs typeface="Arial"/>
              </a:rPr>
              <a:t>set.</a:t>
            </a:r>
            <a:endParaRPr sz="2800">
              <a:latin typeface="Arial"/>
              <a:cs typeface="Arial"/>
            </a:endParaRPr>
          </a:p>
          <a:p>
            <a:pPr marL="354965" marR="5080" indent="-342900" algn="just">
              <a:spcBef>
                <a:spcPts val="690"/>
              </a:spcBef>
              <a:buChar char="•"/>
              <a:tabLst>
                <a:tab pos="355600" algn="l"/>
              </a:tabLst>
            </a:pPr>
            <a:r>
              <a:rPr sz="2800" spc="-5" dirty="0">
                <a:latin typeface="Arial"/>
                <a:cs typeface="Arial"/>
              </a:rPr>
              <a:t>Cardinality Constraints </a:t>
            </a:r>
            <a:r>
              <a:rPr sz="2800" dirty="0">
                <a:latin typeface="Arial"/>
                <a:cs typeface="Arial"/>
              </a:rPr>
              <a:t>- </a:t>
            </a:r>
            <a:r>
              <a:rPr sz="2800" spc="-5" dirty="0">
                <a:latin typeface="Arial"/>
                <a:cs typeface="Arial"/>
              </a:rPr>
              <a:t>the </a:t>
            </a:r>
            <a:r>
              <a:rPr sz="2800" dirty="0">
                <a:latin typeface="Arial"/>
                <a:cs typeface="Arial"/>
              </a:rPr>
              <a:t>number </a:t>
            </a:r>
            <a:r>
              <a:rPr sz="2800" spc="-5" dirty="0">
                <a:latin typeface="Arial"/>
                <a:cs typeface="Arial"/>
              </a:rPr>
              <a:t>of instances </a:t>
            </a:r>
            <a:r>
              <a:rPr sz="2800" spc="-765" dirty="0">
                <a:latin typeface="Arial"/>
                <a:cs typeface="Arial"/>
              </a:rPr>
              <a:t> </a:t>
            </a:r>
            <a:r>
              <a:rPr sz="2800" spc="-5" dirty="0">
                <a:latin typeface="Arial"/>
                <a:cs typeface="Arial"/>
              </a:rPr>
              <a:t>of one entity that </a:t>
            </a:r>
            <a:r>
              <a:rPr sz="2800" dirty="0">
                <a:latin typeface="Arial"/>
                <a:cs typeface="Arial"/>
              </a:rPr>
              <a:t>can </a:t>
            </a:r>
            <a:r>
              <a:rPr sz="2800" spc="-5" dirty="0">
                <a:latin typeface="Arial"/>
                <a:cs typeface="Arial"/>
              </a:rPr>
              <a:t>or </a:t>
            </a:r>
            <a:r>
              <a:rPr sz="2800" spc="5" dirty="0">
                <a:latin typeface="Arial"/>
                <a:cs typeface="Arial"/>
              </a:rPr>
              <a:t>must </a:t>
            </a:r>
            <a:r>
              <a:rPr sz="2800" spc="-5" dirty="0">
                <a:latin typeface="Arial"/>
                <a:cs typeface="Arial"/>
              </a:rPr>
              <a:t>be associated </a:t>
            </a:r>
            <a:r>
              <a:rPr sz="2800" spc="-10" dirty="0">
                <a:latin typeface="Arial"/>
                <a:cs typeface="Arial"/>
              </a:rPr>
              <a:t>with </a:t>
            </a:r>
            <a:r>
              <a:rPr sz="2800" spc="-765" dirty="0">
                <a:latin typeface="Arial"/>
                <a:cs typeface="Arial"/>
              </a:rPr>
              <a:t> </a:t>
            </a:r>
            <a:r>
              <a:rPr sz="2800" spc="-5" dirty="0">
                <a:latin typeface="Arial"/>
                <a:cs typeface="Arial"/>
              </a:rPr>
              <a:t>each</a:t>
            </a:r>
            <a:r>
              <a:rPr sz="2800" spc="-10" dirty="0">
                <a:latin typeface="Arial"/>
                <a:cs typeface="Arial"/>
              </a:rPr>
              <a:t> </a:t>
            </a:r>
            <a:r>
              <a:rPr sz="2800" spc="-5" dirty="0">
                <a:latin typeface="Arial"/>
                <a:cs typeface="Arial"/>
              </a:rPr>
              <a:t>instance of</a:t>
            </a:r>
            <a:r>
              <a:rPr sz="2800" dirty="0">
                <a:latin typeface="Arial"/>
                <a:cs typeface="Arial"/>
              </a:rPr>
              <a:t> </a:t>
            </a:r>
            <a:r>
              <a:rPr sz="2800" spc="-5" dirty="0">
                <a:latin typeface="Arial"/>
                <a:cs typeface="Arial"/>
              </a:rPr>
              <a:t>another</a:t>
            </a:r>
            <a:r>
              <a:rPr sz="2800" spc="5" dirty="0">
                <a:latin typeface="Arial"/>
                <a:cs typeface="Arial"/>
              </a:rPr>
              <a:t> </a:t>
            </a:r>
            <a:r>
              <a:rPr sz="2800" spc="-5" dirty="0">
                <a:latin typeface="Arial"/>
                <a:cs typeface="Arial"/>
              </a:rPr>
              <a:t>entity.</a:t>
            </a:r>
            <a:endParaRPr sz="2800">
              <a:latin typeface="Arial"/>
              <a:cs typeface="Arial"/>
            </a:endParaRPr>
          </a:p>
          <a:p>
            <a:pPr marL="355600" indent="-342900" algn="just">
              <a:spcBef>
                <a:spcPts val="700"/>
              </a:spcBef>
              <a:buChar char="•"/>
              <a:tabLst>
                <a:tab pos="355600" algn="l"/>
              </a:tabLst>
            </a:pPr>
            <a:r>
              <a:rPr sz="2800" dirty="0">
                <a:latin typeface="Arial"/>
                <a:cs typeface="Arial"/>
              </a:rPr>
              <a:t>Minimum</a:t>
            </a:r>
            <a:r>
              <a:rPr sz="2800" spc="-30" dirty="0">
                <a:latin typeface="Arial"/>
                <a:cs typeface="Arial"/>
              </a:rPr>
              <a:t> </a:t>
            </a:r>
            <a:r>
              <a:rPr sz="2800" spc="-5" dirty="0">
                <a:latin typeface="Arial"/>
                <a:cs typeface="Arial"/>
              </a:rPr>
              <a:t>Cardinality</a:t>
            </a:r>
            <a:endParaRPr sz="2800">
              <a:latin typeface="Arial"/>
              <a:cs typeface="Arial"/>
            </a:endParaRPr>
          </a:p>
          <a:p>
            <a:pPr marL="755650" lvl="1" indent="-286385" algn="just">
              <a:spcBef>
                <a:spcPts val="590"/>
              </a:spcBef>
              <a:buChar char="–"/>
              <a:tabLst>
                <a:tab pos="755650" algn="l"/>
              </a:tabLst>
            </a:pPr>
            <a:r>
              <a:rPr sz="2400" dirty="0">
                <a:latin typeface="Arial"/>
                <a:cs typeface="Arial"/>
              </a:rPr>
              <a:t>If</a:t>
            </a:r>
            <a:r>
              <a:rPr sz="2400" spc="-20" dirty="0">
                <a:latin typeface="Arial"/>
                <a:cs typeface="Arial"/>
              </a:rPr>
              <a:t> </a:t>
            </a:r>
            <a:r>
              <a:rPr sz="2400" spc="-5" dirty="0">
                <a:latin typeface="Arial"/>
                <a:cs typeface="Arial"/>
              </a:rPr>
              <a:t>zero,</a:t>
            </a:r>
            <a:r>
              <a:rPr sz="2400" spc="-15" dirty="0">
                <a:latin typeface="Arial"/>
                <a:cs typeface="Arial"/>
              </a:rPr>
              <a:t> </a:t>
            </a:r>
            <a:r>
              <a:rPr sz="2400" spc="-5" dirty="0">
                <a:latin typeface="Arial"/>
                <a:cs typeface="Arial"/>
              </a:rPr>
              <a:t>then</a:t>
            </a:r>
            <a:r>
              <a:rPr sz="2400" spc="-20" dirty="0">
                <a:latin typeface="Arial"/>
                <a:cs typeface="Arial"/>
              </a:rPr>
              <a:t> </a:t>
            </a:r>
            <a:r>
              <a:rPr sz="2400" spc="-5" dirty="0">
                <a:latin typeface="Arial"/>
                <a:cs typeface="Arial"/>
              </a:rPr>
              <a:t>optional</a:t>
            </a:r>
            <a:endParaRPr sz="2400">
              <a:latin typeface="Arial"/>
              <a:cs typeface="Arial"/>
            </a:endParaRPr>
          </a:p>
          <a:p>
            <a:pPr marL="755650" lvl="1" indent="-286385" algn="just">
              <a:spcBef>
                <a:spcPts val="600"/>
              </a:spcBef>
              <a:buChar char="–"/>
              <a:tabLst>
                <a:tab pos="755650" algn="l"/>
              </a:tabLst>
            </a:pPr>
            <a:r>
              <a:rPr sz="2400" dirty="0">
                <a:latin typeface="Arial"/>
                <a:cs typeface="Arial"/>
              </a:rPr>
              <a:t>If</a:t>
            </a:r>
            <a:r>
              <a:rPr sz="2400" spc="-10" dirty="0">
                <a:latin typeface="Arial"/>
                <a:cs typeface="Arial"/>
              </a:rPr>
              <a:t> </a:t>
            </a:r>
            <a:r>
              <a:rPr sz="2400" spc="-5" dirty="0">
                <a:latin typeface="Arial"/>
                <a:cs typeface="Arial"/>
              </a:rPr>
              <a:t>one</a:t>
            </a:r>
            <a:r>
              <a:rPr sz="2400" spc="-10" dirty="0">
                <a:latin typeface="Arial"/>
                <a:cs typeface="Arial"/>
              </a:rPr>
              <a:t> </a:t>
            </a:r>
            <a:r>
              <a:rPr sz="2400" spc="-5" dirty="0">
                <a:latin typeface="Arial"/>
                <a:cs typeface="Arial"/>
              </a:rPr>
              <a:t>or</a:t>
            </a:r>
            <a:r>
              <a:rPr sz="2400" spc="5" dirty="0">
                <a:latin typeface="Arial"/>
                <a:cs typeface="Arial"/>
              </a:rPr>
              <a:t> </a:t>
            </a:r>
            <a:r>
              <a:rPr sz="2400" dirty="0">
                <a:latin typeface="Arial"/>
                <a:cs typeface="Arial"/>
              </a:rPr>
              <a:t>more,</a:t>
            </a:r>
            <a:r>
              <a:rPr sz="2400" spc="665" dirty="0">
                <a:latin typeface="Arial"/>
                <a:cs typeface="Arial"/>
              </a:rPr>
              <a:t> </a:t>
            </a:r>
            <a:r>
              <a:rPr sz="2400" spc="-5" dirty="0">
                <a:latin typeface="Arial"/>
                <a:cs typeface="Arial"/>
              </a:rPr>
              <a:t>then</a:t>
            </a:r>
            <a:r>
              <a:rPr sz="2400" spc="-15" dirty="0">
                <a:latin typeface="Arial"/>
                <a:cs typeface="Arial"/>
              </a:rPr>
              <a:t> </a:t>
            </a:r>
            <a:r>
              <a:rPr sz="2400" spc="-5" dirty="0">
                <a:latin typeface="Arial"/>
                <a:cs typeface="Arial"/>
              </a:rPr>
              <a:t>mandatory</a:t>
            </a:r>
            <a:endParaRPr sz="2400">
              <a:latin typeface="Arial"/>
              <a:cs typeface="Arial"/>
            </a:endParaRPr>
          </a:p>
          <a:p>
            <a:pPr marL="355600" indent="-342900" algn="just">
              <a:spcBef>
                <a:spcPts val="700"/>
              </a:spcBef>
              <a:buChar char="•"/>
              <a:tabLst>
                <a:tab pos="355600" algn="l"/>
              </a:tabLst>
            </a:pPr>
            <a:r>
              <a:rPr sz="2800" spc="-5" dirty="0">
                <a:latin typeface="Arial"/>
                <a:cs typeface="Arial"/>
              </a:rPr>
              <a:t>Maximum</a:t>
            </a:r>
            <a:r>
              <a:rPr sz="2800" spc="-20" dirty="0">
                <a:latin typeface="Arial"/>
                <a:cs typeface="Arial"/>
              </a:rPr>
              <a:t> </a:t>
            </a:r>
            <a:r>
              <a:rPr sz="2800" spc="-5" dirty="0">
                <a:latin typeface="Arial"/>
                <a:cs typeface="Arial"/>
              </a:rPr>
              <a:t>Cardinality</a:t>
            </a:r>
            <a:endParaRPr sz="2800">
              <a:latin typeface="Arial"/>
              <a:cs typeface="Arial"/>
            </a:endParaRPr>
          </a:p>
          <a:p>
            <a:pPr marL="755650" lvl="1" indent="-286385" algn="just">
              <a:spcBef>
                <a:spcPts val="600"/>
              </a:spcBef>
              <a:buChar char="–"/>
              <a:tabLst>
                <a:tab pos="755650" algn="l"/>
              </a:tabLst>
            </a:pPr>
            <a:r>
              <a:rPr sz="2400" dirty="0">
                <a:latin typeface="Arial"/>
                <a:cs typeface="Arial"/>
              </a:rPr>
              <a:t>The</a:t>
            </a:r>
            <a:r>
              <a:rPr sz="2400" spc="-25" dirty="0">
                <a:latin typeface="Arial"/>
                <a:cs typeface="Arial"/>
              </a:rPr>
              <a:t> </a:t>
            </a:r>
            <a:r>
              <a:rPr sz="2400" dirty="0">
                <a:latin typeface="Arial"/>
                <a:cs typeface="Arial"/>
              </a:rPr>
              <a:t>maximum</a:t>
            </a:r>
            <a:r>
              <a:rPr sz="2400" spc="-5" dirty="0">
                <a:latin typeface="Arial"/>
                <a:cs typeface="Arial"/>
              </a:rPr>
              <a:t> number</a:t>
            </a:r>
            <a:endParaRPr sz="2400">
              <a:latin typeface="Arial"/>
              <a:cs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1710" y="429259"/>
            <a:ext cx="7682865" cy="635000"/>
          </a:xfrm>
          <a:prstGeom prst="rect">
            <a:avLst/>
          </a:prstGeom>
        </p:spPr>
        <p:txBody>
          <a:bodyPr vert="horz" wrap="square" lIns="0" tIns="12700" rIns="0" bIns="0" rtlCol="0" anchor="ctr">
            <a:spAutoFit/>
          </a:bodyPr>
          <a:lstStyle/>
          <a:p>
            <a:pPr marL="12700">
              <a:lnSpc>
                <a:spcPct val="100000"/>
              </a:lnSpc>
              <a:spcBef>
                <a:spcPts val="100"/>
              </a:spcBef>
              <a:tabLst>
                <a:tab pos="5728335" algn="l"/>
              </a:tabLst>
            </a:pPr>
            <a:r>
              <a:rPr sz="4000" spc="-10" dirty="0"/>
              <a:t>Cardinality</a:t>
            </a:r>
            <a:r>
              <a:rPr sz="4000" spc="10" dirty="0"/>
              <a:t> </a:t>
            </a:r>
            <a:r>
              <a:rPr sz="4000" spc="-10" dirty="0"/>
              <a:t>Constraints	(Contd.)</a:t>
            </a:r>
            <a:endParaRPr sz="4000"/>
          </a:p>
        </p:txBody>
      </p:sp>
      <p:sp>
        <p:nvSpPr>
          <p:cNvPr id="3" name="object 3"/>
          <p:cNvSpPr txBox="1"/>
          <p:nvPr/>
        </p:nvSpPr>
        <p:spPr>
          <a:xfrm>
            <a:off x="1601469" y="1405890"/>
            <a:ext cx="8898890" cy="5387340"/>
          </a:xfrm>
          <a:prstGeom prst="rect">
            <a:avLst/>
          </a:prstGeom>
        </p:spPr>
        <p:txBody>
          <a:bodyPr vert="horz" wrap="square" lIns="0" tIns="12700" rIns="0" bIns="0" rtlCol="0">
            <a:spAutoFit/>
          </a:bodyPr>
          <a:lstStyle/>
          <a:p>
            <a:pPr marL="355600" marR="331470" indent="-342900">
              <a:spcBef>
                <a:spcPts val="100"/>
              </a:spcBef>
              <a:buChar char="•"/>
              <a:tabLst>
                <a:tab pos="354965" algn="l"/>
                <a:tab pos="355600" algn="l"/>
              </a:tabLst>
            </a:pPr>
            <a:r>
              <a:rPr sz="3200" spc="-5" dirty="0">
                <a:latin typeface="Arial"/>
                <a:cs typeface="Arial"/>
              </a:rPr>
              <a:t>For </a:t>
            </a:r>
            <a:r>
              <a:rPr sz="3200" dirty="0">
                <a:latin typeface="Arial"/>
                <a:cs typeface="Arial"/>
              </a:rPr>
              <a:t>a binary </a:t>
            </a:r>
            <a:r>
              <a:rPr sz="3200" spc="-5" dirty="0">
                <a:latin typeface="Arial"/>
                <a:cs typeface="Arial"/>
              </a:rPr>
              <a:t>relationship </a:t>
            </a:r>
            <a:r>
              <a:rPr sz="3200" dirty="0">
                <a:latin typeface="Arial"/>
                <a:cs typeface="Arial"/>
              </a:rPr>
              <a:t>set </a:t>
            </a:r>
            <a:r>
              <a:rPr sz="3200" spc="-5" dirty="0">
                <a:latin typeface="Arial"/>
                <a:cs typeface="Arial"/>
              </a:rPr>
              <a:t>the </a:t>
            </a:r>
            <a:r>
              <a:rPr sz="3200" dirty="0">
                <a:latin typeface="Arial"/>
                <a:cs typeface="Arial"/>
              </a:rPr>
              <a:t>mapping </a:t>
            </a:r>
            <a:r>
              <a:rPr sz="3200" spc="5" dirty="0">
                <a:latin typeface="Arial"/>
                <a:cs typeface="Arial"/>
              </a:rPr>
              <a:t> </a:t>
            </a:r>
            <a:r>
              <a:rPr sz="3200" spc="-5" dirty="0">
                <a:latin typeface="Arial"/>
                <a:cs typeface="Arial"/>
              </a:rPr>
              <a:t>cardinality</a:t>
            </a:r>
            <a:r>
              <a:rPr sz="3200" spc="-20" dirty="0">
                <a:latin typeface="Arial"/>
                <a:cs typeface="Arial"/>
              </a:rPr>
              <a:t> </a:t>
            </a:r>
            <a:r>
              <a:rPr sz="3200" spc="5" dirty="0">
                <a:latin typeface="Arial"/>
                <a:cs typeface="Arial"/>
              </a:rPr>
              <a:t>must</a:t>
            </a:r>
            <a:r>
              <a:rPr sz="3200" spc="-10" dirty="0">
                <a:latin typeface="Arial"/>
                <a:cs typeface="Arial"/>
              </a:rPr>
              <a:t> </a:t>
            </a:r>
            <a:r>
              <a:rPr sz="3200" dirty="0">
                <a:latin typeface="Arial"/>
                <a:cs typeface="Arial"/>
              </a:rPr>
              <a:t>be</a:t>
            </a:r>
            <a:r>
              <a:rPr sz="3200" spc="-5" dirty="0">
                <a:latin typeface="Arial"/>
                <a:cs typeface="Arial"/>
              </a:rPr>
              <a:t> </a:t>
            </a:r>
            <a:r>
              <a:rPr sz="3200" dirty="0">
                <a:latin typeface="Arial"/>
                <a:cs typeface="Arial"/>
              </a:rPr>
              <a:t>one of</a:t>
            </a:r>
            <a:r>
              <a:rPr sz="3200" spc="-20" dirty="0">
                <a:latin typeface="Arial"/>
                <a:cs typeface="Arial"/>
              </a:rPr>
              <a:t> </a:t>
            </a:r>
            <a:r>
              <a:rPr sz="3200" spc="-5" dirty="0">
                <a:latin typeface="Arial"/>
                <a:cs typeface="Arial"/>
              </a:rPr>
              <a:t>the</a:t>
            </a:r>
            <a:r>
              <a:rPr sz="3200" spc="-10" dirty="0">
                <a:latin typeface="Arial"/>
                <a:cs typeface="Arial"/>
              </a:rPr>
              <a:t> </a:t>
            </a:r>
            <a:r>
              <a:rPr sz="3200" spc="-5" dirty="0">
                <a:latin typeface="Arial"/>
                <a:cs typeface="Arial"/>
              </a:rPr>
              <a:t>following</a:t>
            </a:r>
            <a:r>
              <a:rPr sz="3200" dirty="0">
                <a:latin typeface="Arial"/>
                <a:cs typeface="Arial"/>
              </a:rPr>
              <a:t> types:</a:t>
            </a:r>
            <a:endParaRPr sz="3200">
              <a:latin typeface="Arial"/>
              <a:cs typeface="Arial"/>
            </a:endParaRPr>
          </a:p>
          <a:p>
            <a:pPr marL="469900">
              <a:spcBef>
                <a:spcPts val="890"/>
              </a:spcBef>
            </a:pPr>
            <a:r>
              <a:rPr sz="5400" spc="82" baseline="3086" dirty="0">
                <a:solidFill>
                  <a:srgbClr val="FF3300"/>
                </a:solidFill>
                <a:latin typeface="Arial"/>
                <a:cs typeface="Arial"/>
              </a:rPr>
              <a:t>–</a:t>
            </a:r>
            <a:r>
              <a:rPr sz="3600" b="1" spc="55" dirty="0">
                <a:solidFill>
                  <a:srgbClr val="FF3300"/>
                </a:solidFill>
                <a:latin typeface="Arial"/>
                <a:cs typeface="Arial"/>
              </a:rPr>
              <a:t>One</a:t>
            </a:r>
            <a:r>
              <a:rPr sz="3600" b="1" spc="-40" dirty="0">
                <a:solidFill>
                  <a:srgbClr val="FF3300"/>
                </a:solidFill>
                <a:latin typeface="Arial"/>
                <a:cs typeface="Arial"/>
              </a:rPr>
              <a:t> </a:t>
            </a:r>
            <a:r>
              <a:rPr sz="3600" b="1" dirty="0">
                <a:solidFill>
                  <a:srgbClr val="FF3300"/>
                </a:solidFill>
                <a:latin typeface="Arial"/>
                <a:cs typeface="Arial"/>
              </a:rPr>
              <a:t>to</a:t>
            </a:r>
            <a:r>
              <a:rPr sz="3600" b="1" spc="-45" dirty="0">
                <a:solidFill>
                  <a:srgbClr val="FF3300"/>
                </a:solidFill>
                <a:latin typeface="Arial"/>
                <a:cs typeface="Arial"/>
              </a:rPr>
              <a:t> </a:t>
            </a:r>
            <a:r>
              <a:rPr sz="3600" b="1" spc="-10" dirty="0">
                <a:solidFill>
                  <a:srgbClr val="FF3300"/>
                </a:solidFill>
                <a:latin typeface="Arial"/>
                <a:cs typeface="Arial"/>
              </a:rPr>
              <a:t>one</a:t>
            </a:r>
            <a:endParaRPr sz="3600">
              <a:latin typeface="Arial"/>
              <a:cs typeface="Arial"/>
            </a:endParaRPr>
          </a:p>
          <a:p>
            <a:pPr marL="1155700" lvl="1" indent="-228600">
              <a:spcBef>
                <a:spcPts val="700"/>
              </a:spcBef>
              <a:buChar char="•"/>
              <a:tabLst>
                <a:tab pos="1155700" algn="l"/>
              </a:tabLst>
            </a:pPr>
            <a:r>
              <a:rPr sz="2800" dirty="0">
                <a:latin typeface="Arial"/>
                <a:cs typeface="Arial"/>
              </a:rPr>
              <a:t>A</a:t>
            </a:r>
            <a:r>
              <a:rPr sz="2800" spc="-20" dirty="0">
                <a:latin typeface="Arial"/>
                <a:cs typeface="Arial"/>
              </a:rPr>
              <a:t> </a:t>
            </a:r>
            <a:r>
              <a:rPr sz="2800" spc="-5" dirty="0">
                <a:latin typeface="Arial"/>
                <a:cs typeface="Arial"/>
              </a:rPr>
              <a:t>Manager</a:t>
            </a:r>
            <a:r>
              <a:rPr sz="2800" spc="-10" dirty="0">
                <a:latin typeface="Arial"/>
                <a:cs typeface="Arial"/>
              </a:rPr>
              <a:t> </a:t>
            </a:r>
            <a:r>
              <a:rPr sz="2800" spc="-5" dirty="0">
                <a:latin typeface="Arial"/>
                <a:cs typeface="Arial"/>
              </a:rPr>
              <a:t>Head</a:t>
            </a:r>
            <a:r>
              <a:rPr sz="2800" spc="-10" dirty="0">
                <a:latin typeface="Arial"/>
                <a:cs typeface="Arial"/>
              </a:rPr>
              <a:t> </a:t>
            </a:r>
            <a:r>
              <a:rPr sz="2800" spc="-5" dirty="0">
                <a:latin typeface="Arial"/>
                <a:cs typeface="Arial"/>
              </a:rPr>
              <a:t>one</a:t>
            </a:r>
            <a:r>
              <a:rPr sz="2800" spc="-10" dirty="0">
                <a:latin typeface="Arial"/>
                <a:cs typeface="Arial"/>
              </a:rPr>
              <a:t> </a:t>
            </a:r>
            <a:r>
              <a:rPr sz="2800" spc="-5" dirty="0">
                <a:latin typeface="Arial"/>
                <a:cs typeface="Arial"/>
              </a:rPr>
              <a:t>Department and</a:t>
            </a:r>
            <a:r>
              <a:rPr sz="2800" spc="-10" dirty="0">
                <a:latin typeface="Arial"/>
                <a:cs typeface="Arial"/>
              </a:rPr>
              <a:t> </a:t>
            </a:r>
            <a:r>
              <a:rPr sz="2800" dirty="0">
                <a:latin typeface="Arial"/>
                <a:cs typeface="Arial"/>
              </a:rPr>
              <a:t>vice</a:t>
            </a:r>
            <a:r>
              <a:rPr sz="2800" spc="5" dirty="0">
                <a:latin typeface="Arial"/>
                <a:cs typeface="Arial"/>
              </a:rPr>
              <a:t> </a:t>
            </a:r>
            <a:r>
              <a:rPr sz="2800" dirty="0">
                <a:latin typeface="Arial"/>
                <a:cs typeface="Arial"/>
              </a:rPr>
              <a:t>versa</a:t>
            </a:r>
            <a:endParaRPr sz="2800">
              <a:latin typeface="Arial"/>
              <a:cs typeface="Arial"/>
            </a:endParaRPr>
          </a:p>
          <a:p>
            <a:pPr marL="469900">
              <a:spcBef>
                <a:spcPts val="900"/>
              </a:spcBef>
            </a:pPr>
            <a:r>
              <a:rPr sz="5400" spc="82" baseline="3086" dirty="0">
                <a:solidFill>
                  <a:srgbClr val="FF3300"/>
                </a:solidFill>
                <a:latin typeface="Arial"/>
                <a:cs typeface="Arial"/>
              </a:rPr>
              <a:t>–</a:t>
            </a:r>
            <a:r>
              <a:rPr sz="3600" b="1" spc="55" dirty="0">
                <a:solidFill>
                  <a:srgbClr val="FF3300"/>
                </a:solidFill>
                <a:latin typeface="Arial"/>
                <a:cs typeface="Arial"/>
              </a:rPr>
              <a:t>One</a:t>
            </a:r>
            <a:r>
              <a:rPr sz="3600" b="1" spc="-20" dirty="0">
                <a:solidFill>
                  <a:srgbClr val="FF3300"/>
                </a:solidFill>
                <a:latin typeface="Arial"/>
                <a:cs typeface="Arial"/>
              </a:rPr>
              <a:t> </a:t>
            </a:r>
            <a:r>
              <a:rPr sz="3600" b="1" dirty="0">
                <a:solidFill>
                  <a:srgbClr val="FF3300"/>
                </a:solidFill>
                <a:latin typeface="Arial"/>
                <a:cs typeface="Arial"/>
              </a:rPr>
              <a:t>to</a:t>
            </a:r>
            <a:r>
              <a:rPr sz="3600" b="1" spc="-25" dirty="0">
                <a:solidFill>
                  <a:srgbClr val="FF3300"/>
                </a:solidFill>
                <a:latin typeface="Arial"/>
                <a:cs typeface="Arial"/>
              </a:rPr>
              <a:t> </a:t>
            </a:r>
            <a:r>
              <a:rPr sz="3600" b="1" spc="-5" dirty="0">
                <a:solidFill>
                  <a:srgbClr val="FF3300"/>
                </a:solidFill>
                <a:latin typeface="Arial"/>
                <a:cs typeface="Arial"/>
              </a:rPr>
              <a:t>many</a:t>
            </a:r>
            <a:r>
              <a:rPr sz="3600" b="1" spc="-60" dirty="0">
                <a:solidFill>
                  <a:srgbClr val="FF3300"/>
                </a:solidFill>
                <a:latin typeface="Arial"/>
                <a:cs typeface="Arial"/>
              </a:rPr>
              <a:t> </a:t>
            </a:r>
            <a:r>
              <a:rPr sz="3600" b="1" dirty="0">
                <a:solidFill>
                  <a:srgbClr val="FF3300"/>
                </a:solidFill>
                <a:latin typeface="Arial"/>
                <a:cs typeface="Arial"/>
              </a:rPr>
              <a:t>(</a:t>
            </a:r>
            <a:r>
              <a:rPr sz="3600" b="1" spc="-25" dirty="0">
                <a:solidFill>
                  <a:srgbClr val="FF3300"/>
                </a:solidFill>
                <a:latin typeface="Arial"/>
                <a:cs typeface="Arial"/>
              </a:rPr>
              <a:t> </a:t>
            </a:r>
            <a:r>
              <a:rPr sz="3600" b="1" spc="-5" dirty="0">
                <a:solidFill>
                  <a:srgbClr val="FF3300"/>
                </a:solidFill>
                <a:latin typeface="Arial"/>
                <a:cs typeface="Arial"/>
              </a:rPr>
              <a:t>or</a:t>
            </a:r>
            <a:r>
              <a:rPr sz="3600" b="1" spc="-20" dirty="0">
                <a:solidFill>
                  <a:srgbClr val="FF3300"/>
                </a:solidFill>
                <a:latin typeface="Arial"/>
                <a:cs typeface="Arial"/>
              </a:rPr>
              <a:t> </a:t>
            </a:r>
            <a:r>
              <a:rPr sz="3600" b="1" spc="-5" dirty="0">
                <a:solidFill>
                  <a:srgbClr val="FF3300"/>
                </a:solidFill>
                <a:latin typeface="Arial"/>
                <a:cs typeface="Arial"/>
              </a:rPr>
              <a:t>many</a:t>
            </a:r>
            <a:r>
              <a:rPr sz="3600" b="1" spc="-50" dirty="0">
                <a:solidFill>
                  <a:srgbClr val="FF3300"/>
                </a:solidFill>
                <a:latin typeface="Arial"/>
                <a:cs typeface="Arial"/>
              </a:rPr>
              <a:t> </a:t>
            </a:r>
            <a:r>
              <a:rPr sz="3600" b="1" dirty="0">
                <a:solidFill>
                  <a:srgbClr val="FF3300"/>
                </a:solidFill>
                <a:latin typeface="Arial"/>
                <a:cs typeface="Arial"/>
              </a:rPr>
              <a:t>to</a:t>
            </a:r>
            <a:r>
              <a:rPr sz="3600" b="1" spc="-25" dirty="0">
                <a:solidFill>
                  <a:srgbClr val="FF3300"/>
                </a:solidFill>
                <a:latin typeface="Arial"/>
                <a:cs typeface="Arial"/>
              </a:rPr>
              <a:t> </a:t>
            </a:r>
            <a:r>
              <a:rPr sz="3600" b="1" spc="-5" dirty="0">
                <a:solidFill>
                  <a:srgbClr val="FF3300"/>
                </a:solidFill>
                <a:latin typeface="Arial"/>
                <a:cs typeface="Arial"/>
              </a:rPr>
              <a:t>one)</a:t>
            </a:r>
            <a:endParaRPr sz="3600">
              <a:latin typeface="Arial"/>
              <a:cs typeface="Arial"/>
            </a:endParaRPr>
          </a:p>
          <a:p>
            <a:pPr marL="1155700" marR="302895" lvl="1" indent="-228600">
              <a:spcBef>
                <a:spcPts val="700"/>
              </a:spcBef>
              <a:buChar char="•"/>
              <a:tabLst>
                <a:tab pos="1155700" algn="l"/>
              </a:tabLst>
            </a:pPr>
            <a:r>
              <a:rPr sz="2800" spc="-5" dirty="0">
                <a:latin typeface="Arial"/>
                <a:cs typeface="Arial"/>
              </a:rPr>
              <a:t>An</a:t>
            </a:r>
            <a:r>
              <a:rPr sz="2800" spc="-10" dirty="0">
                <a:latin typeface="Arial"/>
                <a:cs typeface="Arial"/>
              </a:rPr>
              <a:t> </a:t>
            </a:r>
            <a:r>
              <a:rPr sz="2800" spc="-5" dirty="0">
                <a:latin typeface="Arial"/>
                <a:cs typeface="Arial"/>
              </a:rPr>
              <a:t>Employee</a:t>
            </a:r>
            <a:r>
              <a:rPr sz="2800" spc="-10" dirty="0">
                <a:latin typeface="Arial"/>
                <a:cs typeface="Arial"/>
              </a:rPr>
              <a:t> </a:t>
            </a:r>
            <a:r>
              <a:rPr sz="2800" spc="-5" dirty="0">
                <a:latin typeface="Arial"/>
                <a:cs typeface="Arial"/>
              </a:rPr>
              <a:t>Works in</a:t>
            </a:r>
            <a:r>
              <a:rPr sz="2800" dirty="0">
                <a:latin typeface="Arial"/>
                <a:cs typeface="Arial"/>
              </a:rPr>
              <a:t> </a:t>
            </a:r>
            <a:r>
              <a:rPr sz="2800" spc="-5" dirty="0">
                <a:latin typeface="Arial"/>
                <a:cs typeface="Arial"/>
              </a:rPr>
              <a:t>one</a:t>
            </a:r>
            <a:r>
              <a:rPr sz="2800" spc="5" dirty="0">
                <a:latin typeface="Arial"/>
                <a:cs typeface="Arial"/>
              </a:rPr>
              <a:t> </a:t>
            </a:r>
            <a:r>
              <a:rPr sz="2800" spc="-5" dirty="0">
                <a:latin typeface="Arial"/>
                <a:cs typeface="Arial"/>
              </a:rPr>
              <a:t>Department or</a:t>
            </a:r>
            <a:r>
              <a:rPr sz="2800" spc="5" dirty="0">
                <a:latin typeface="Arial"/>
                <a:cs typeface="Arial"/>
              </a:rPr>
              <a:t> </a:t>
            </a:r>
            <a:r>
              <a:rPr sz="2800" spc="-10" dirty="0">
                <a:latin typeface="Arial"/>
                <a:cs typeface="Arial"/>
              </a:rPr>
              <a:t>One </a:t>
            </a:r>
            <a:r>
              <a:rPr sz="2800" spc="-765" dirty="0">
                <a:latin typeface="Arial"/>
                <a:cs typeface="Arial"/>
              </a:rPr>
              <a:t> </a:t>
            </a:r>
            <a:r>
              <a:rPr sz="2800" spc="-5" dirty="0">
                <a:latin typeface="Arial"/>
                <a:cs typeface="Arial"/>
              </a:rPr>
              <a:t>Department has</a:t>
            </a:r>
            <a:r>
              <a:rPr sz="2800" spc="5" dirty="0">
                <a:latin typeface="Arial"/>
                <a:cs typeface="Arial"/>
              </a:rPr>
              <a:t> </a:t>
            </a:r>
            <a:r>
              <a:rPr sz="2800" dirty="0">
                <a:latin typeface="Arial"/>
                <a:cs typeface="Arial"/>
              </a:rPr>
              <a:t>many</a:t>
            </a:r>
            <a:r>
              <a:rPr sz="2800" spc="-20" dirty="0">
                <a:latin typeface="Arial"/>
                <a:cs typeface="Arial"/>
              </a:rPr>
              <a:t> </a:t>
            </a:r>
            <a:r>
              <a:rPr sz="2800" spc="-5" dirty="0">
                <a:latin typeface="Arial"/>
                <a:cs typeface="Arial"/>
              </a:rPr>
              <a:t>Employees</a:t>
            </a:r>
            <a:endParaRPr sz="2800">
              <a:latin typeface="Arial"/>
              <a:cs typeface="Arial"/>
            </a:endParaRPr>
          </a:p>
          <a:p>
            <a:pPr marL="469900">
              <a:spcBef>
                <a:spcPts val="890"/>
              </a:spcBef>
            </a:pPr>
            <a:r>
              <a:rPr sz="5400" spc="60" baseline="3086" dirty="0">
                <a:solidFill>
                  <a:srgbClr val="FF3300"/>
                </a:solidFill>
                <a:latin typeface="Arial"/>
                <a:cs typeface="Arial"/>
              </a:rPr>
              <a:t>–</a:t>
            </a:r>
            <a:r>
              <a:rPr sz="3600" b="1" spc="40" dirty="0">
                <a:solidFill>
                  <a:srgbClr val="FF3300"/>
                </a:solidFill>
                <a:latin typeface="Arial"/>
                <a:cs typeface="Arial"/>
              </a:rPr>
              <a:t>Many</a:t>
            </a:r>
            <a:r>
              <a:rPr sz="3600" b="1" spc="-75" dirty="0">
                <a:solidFill>
                  <a:srgbClr val="FF3300"/>
                </a:solidFill>
                <a:latin typeface="Arial"/>
                <a:cs typeface="Arial"/>
              </a:rPr>
              <a:t> </a:t>
            </a:r>
            <a:r>
              <a:rPr sz="3600" b="1" dirty="0">
                <a:solidFill>
                  <a:srgbClr val="FF3300"/>
                </a:solidFill>
                <a:latin typeface="Arial"/>
                <a:cs typeface="Arial"/>
              </a:rPr>
              <a:t>to</a:t>
            </a:r>
            <a:r>
              <a:rPr sz="3600" b="1" spc="-40" dirty="0">
                <a:solidFill>
                  <a:srgbClr val="FF3300"/>
                </a:solidFill>
                <a:latin typeface="Arial"/>
                <a:cs typeface="Arial"/>
              </a:rPr>
              <a:t> </a:t>
            </a:r>
            <a:r>
              <a:rPr sz="3600" b="1" spc="-5" dirty="0">
                <a:solidFill>
                  <a:srgbClr val="FF3300"/>
                </a:solidFill>
                <a:latin typeface="Arial"/>
                <a:cs typeface="Arial"/>
              </a:rPr>
              <a:t>many</a:t>
            </a:r>
            <a:endParaRPr sz="3600">
              <a:latin typeface="Arial"/>
              <a:cs typeface="Arial"/>
            </a:endParaRPr>
          </a:p>
          <a:p>
            <a:pPr marL="1155700" marR="1136650" lvl="1" indent="-228600">
              <a:spcBef>
                <a:spcPts val="700"/>
              </a:spcBef>
              <a:buChar char="•"/>
              <a:tabLst>
                <a:tab pos="1155700" algn="l"/>
              </a:tabLst>
            </a:pPr>
            <a:r>
              <a:rPr sz="2800" dirty="0">
                <a:latin typeface="Arial"/>
                <a:cs typeface="Arial"/>
              </a:rPr>
              <a:t>A </a:t>
            </a:r>
            <a:r>
              <a:rPr sz="2800" spc="-5" dirty="0">
                <a:latin typeface="Arial"/>
                <a:cs typeface="Arial"/>
              </a:rPr>
              <a:t>Teacher Teaches </a:t>
            </a:r>
            <a:r>
              <a:rPr sz="2800" dirty="0">
                <a:latin typeface="Arial"/>
                <a:cs typeface="Arial"/>
              </a:rPr>
              <a:t>many </a:t>
            </a:r>
            <a:r>
              <a:rPr sz="2800" spc="-5" dirty="0">
                <a:latin typeface="Arial"/>
                <a:cs typeface="Arial"/>
              </a:rPr>
              <a:t>Students and </a:t>
            </a:r>
            <a:r>
              <a:rPr sz="2800" dirty="0">
                <a:latin typeface="Arial"/>
                <a:cs typeface="Arial"/>
              </a:rPr>
              <a:t>A </a:t>
            </a:r>
            <a:r>
              <a:rPr sz="2800" spc="-765" dirty="0">
                <a:latin typeface="Arial"/>
                <a:cs typeface="Arial"/>
              </a:rPr>
              <a:t> </a:t>
            </a:r>
            <a:r>
              <a:rPr sz="2800" spc="-5" dirty="0">
                <a:latin typeface="Arial"/>
                <a:cs typeface="Arial"/>
              </a:rPr>
              <a:t>student </a:t>
            </a:r>
            <a:r>
              <a:rPr sz="2800" dirty="0">
                <a:latin typeface="Arial"/>
                <a:cs typeface="Arial"/>
              </a:rPr>
              <a:t>is</a:t>
            </a:r>
            <a:r>
              <a:rPr sz="2800" spc="-5" dirty="0">
                <a:latin typeface="Arial"/>
                <a:cs typeface="Arial"/>
              </a:rPr>
              <a:t> taught</a:t>
            </a:r>
            <a:r>
              <a:rPr sz="2800" dirty="0">
                <a:latin typeface="Arial"/>
                <a:cs typeface="Arial"/>
              </a:rPr>
              <a:t> </a:t>
            </a:r>
            <a:r>
              <a:rPr sz="2800" spc="-5" dirty="0">
                <a:latin typeface="Arial"/>
                <a:cs typeface="Arial"/>
              </a:rPr>
              <a:t>by</a:t>
            </a:r>
            <a:r>
              <a:rPr sz="2800" spc="-20" dirty="0">
                <a:latin typeface="Arial"/>
                <a:cs typeface="Arial"/>
              </a:rPr>
              <a:t> </a:t>
            </a:r>
            <a:r>
              <a:rPr sz="2800" spc="5" dirty="0">
                <a:latin typeface="Arial"/>
                <a:cs typeface="Arial"/>
              </a:rPr>
              <a:t>many</a:t>
            </a:r>
            <a:r>
              <a:rPr sz="2800" spc="-15" dirty="0">
                <a:latin typeface="Arial"/>
                <a:cs typeface="Arial"/>
              </a:rPr>
              <a:t> </a:t>
            </a:r>
            <a:r>
              <a:rPr sz="2800" spc="-5" dirty="0">
                <a:latin typeface="Arial"/>
                <a:cs typeface="Arial"/>
              </a:rPr>
              <a:t>Teachers</a:t>
            </a:r>
            <a:endParaRPr sz="2800">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57400" y="1447800"/>
            <a:ext cx="7924800" cy="5105400"/>
          </a:xfrm>
          <a:prstGeom prst="rect">
            <a:avLst/>
          </a:prstGeom>
        </p:spPr>
      </p:pic>
      <p:sp>
        <p:nvSpPr>
          <p:cNvPr id="3" name="object 3"/>
          <p:cNvSpPr txBox="1">
            <a:spLocks noGrp="1"/>
          </p:cNvSpPr>
          <p:nvPr>
            <p:ph type="title"/>
          </p:nvPr>
        </p:nvSpPr>
        <p:spPr>
          <a:xfrm>
            <a:off x="2181859" y="497840"/>
            <a:ext cx="7819390" cy="695960"/>
          </a:xfrm>
          <a:prstGeom prst="rect">
            <a:avLst/>
          </a:prstGeom>
        </p:spPr>
        <p:txBody>
          <a:bodyPr vert="horz" wrap="square" lIns="0" tIns="12700" rIns="0" bIns="0" rtlCol="0" anchor="ctr">
            <a:spAutoFit/>
          </a:bodyPr>
          <a:lstStyle/>
          <a:p>
            <a:pPr marL="12700">
              <a:lnSpc>
                <a:spcPct val="100000"/>
              </a:lnSpc>
              <a:spcBef>
                <a:spcPts val="100"/>
              </a:spcBef>
              <a:tabLst>
                <a:tab pos="5787390" algn="l"/>
              </a:tabLst>
            </a:pPr>
            <a:r>
              <a:rPr spc="-5" dirty="0">
                <a:latin typeface="Arial"/>
                <a:cs typeface="Arial"/>
              </a:rPr>
              <a:t>Cardinality</a:t>
            </a:r>
            <a:r>
              <a:rPr b="0" dirty="0">
                <a:latin typeface="Arial"/>
                <a:cs typeface="Arial"/>
              </a:rPr>
              <a:t> </a:t>
            </a:r>
            <a:r>
              <a:rPr spc="-5" dirty="0">
                <a:latin typeface="Arial"/>
                <a:cs typeface="Arial"/>
              </a:rPr>
              <a:t>Constraints	(Contd.)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5659" y="497840"/>
            <a:ext cx="7969884" cy="695960"/>
          </a:xfrm>
          <a:prstGeom prst="rect">
            <a:avLst/>
          </a:prstGeom>
        </p:spPr>
        <p:txBody>
          <a:bodyPr vert="horz" wrap="square" lIns="0" tIns="12700" rIns="0" bIns="0" rtlCol="0" anchor="ctr">
            <a:spAutoFit/>
          </a:bodyPr>
          <a:lstStyle/>
          <a:p>
            <a:pPr marL="12700">
              <a:lnSpc>
                <a:spcPct val="100000"/>
              </a:lnSpc>
              <a:spcBef>
                <a:spcPts val="100"/>
              </a:spcBef>
            </a:pPr>
            <a:r>
              <a:rPr spc="-5" dirty="0">
                <a:latin typeface="Arial"/>
                <a:cs typeface="Arial"/>
              </a:rPr>
              <a:t>Cardinality</a:t>
            </a:r>
            <a:r>
              <a:rPr spc="-45" dirty="0">
                <a:latin typeface="Arial"/>
                <a:cs typeface="Arial"/>
              </a:rPr>
              <a:t> </a:t>
            </a:r>
            <a:r>
              <a:rPr spc="-5" dirty="0">
                <a:latin typeface="Arial"/>
                <a:cs typeface="Arial"/>
              </a:rPr>
              <a:t>Constraints</a:t>
            </a:r>
            <a:r>
              <a:rPr spc="-25" dirty="0">
                <a:latin typeface="Arial"/>
                <a:cs typeface="Arial"/>
              </a:rPr>
              <a:t> </a:t>
            </a:r>
            <a:r>
              <a:rPr spc="-10" dirty="0">
                <a:latin typeface="Arial"/>
                <a:cs typeface="Arial"/>
              </a:rPr>
              <a:t>Example</a:t>
            </a:r>
          </a:p>
        </p:txBody>
      </p:sp>
      <p:sp>
        <p:nvSpPr>
          <p:cNvPr id="3" name="object 3"/>
          <p:cNvSpPr txBox="1"/>
          <p:nvPr/>
        </p:nvSpPr>
        <p:spPr>
          <a:xfrm>
            <a:off x="1830071" y="1634490"/>
            <a:ext cx="8443595" cy="3539490"/>
          </a:xfrm>
          <a:prstGeom prst="rect">
            <a:avLst/>
          </a:prstGeom>
        </p:spPr>
        <p:txBody>
          <a:bodyPr vert="horz" wrap="square" lIns="0" tIns="12700" rIns="0" bIns="0" rtlCol="0">
            <a:spAutoFit/>
          </a:bodyPr>
          <a:lstStyle/>
          <a:p>
            <a:pPr marL="354330" marR="5080" indent="-341630">
              <a:spcBef>
                <a:spcPts val="100"/>
              </a:spcBef>
              <a:buChar char="•"/>
              <a:tabLst>
                <a:tab pos="353695" algn="l"/>
                <a:tab pos="354330" algn="l"/>
              </a:tabLst>
            </a:pPr>
            <a:r>
              <a:rPr sz="3200" spc="-5" dirty="0">
                <a:latin typeface="Arial"/>
                <a:cs typeface="Arial"/>
              </a:rPr>
              <a:t>In </a:t>
            </a:r>
            <a:r>
              <a:rPr sz="3200" dirty="0">
                <a:latin typeface="Arial"/>
                <a:cs typeface="Arial"/>
              </a:rPr>
              <a:t>our model, </a:t>
            </a:r>
            <a:r>
              <a:rPr sz="3200" spc="-10" dirty="0">
                <a:latin typeface="Arial"/>
                <a:cs typeface="Arial"/>
              </a:rPr>
              <a:t>we wish </a:t>
            </a:r>
            <a:r>
              <a:rPr sz="3200" spc="-5" dirty="0">
                <a:latin typeface="Arial"/>
                <a:cs typeface="Arial"/>
              </a:rPr>
              <a:t>to indicate </a:t>
            </a:r>
            <a:r>
              <a:rPr sz="3200" dirty="0">
                <a:latin typeface="Arial"/>
                <a:cs typeface="Arial"/>
              </a:rPr>
              <a:t>that each </a:t>
            </a:r>
            <a:r>
              <a:rPr sz="3200" spc="5" dirty="0">
                <a:latin typeface="Arial"/>
                <a:cs typeface="Arial"/>
              </a:rPr>
              <a:t> </a:t>
            </a:r>
            <a:r>
              <a:rPr sz="3200" dirty="0">
                <a:latin typeface="Arial"/>
                <a:cs typeface="Arial"/>
              </a:rPr>
              <a:t>school</a:t>
            </a:r>
            <a:r>
              <a:rPr sz="3200" spc="-10" dirty="0">
                <a:latin typeface="Arial"/>
                <a:cs typeface="Arial"/>
              </a:rPr>
              <a:t> </a:t>
            </a:r>
            <a:r>
              <a:rPr sz="3200" spc="5" dirty="0">
                <a:latin typeface="Arial"/>
                <a:cs typeface="Arial"/>
              </a:rPr>
              <a:t>may</a:t>
            </a:r>
            <a:r>
              <a:rPr sz="3200" spc="-20" dirty="0">
                <a:latin typeface="Arial"/>
                <a:cs typeface="Arial"/>
              </a:rPr>
              <a:t> </a:t>
            </a:r>
            <a:r>
              <a:rPr sz="3200" spc="-5" dirty="0">
                <a:latin typeface="Arial"/>
                <a:cs typeface="Arial"/>
              </a:rPr>
              <a:t>enroll</a:t>
            </a:r>
            <a:r>
              <a:rPr sz="3200" spc="-10" dirty="0">
                <a:latin typeface="Arial"/>
                <a:cs typeface="Arial"/>
              </a:rPr>
              <a:t> </a:t>
            </a:r>
            <a:r>
              <a:rPr sz="3200" spc="5" dirty="0">
                <a:latin typeface="Arial"/>
                <a:cs typeface="Arial"/>
              </a:rPr>
              <a:t>many</a:t>
            </a:r>
            <a:r>
              <a:rPr sz="3200" spc="-10" dirty="0">
                <a:latin typeface="Arial"/>
                <a:cs typeface="Arial"/>
              </a:rPr>
              <a:t> </a:t>
            </a:r>
            <a:r>
              <a:rPr sz="3200" dirty="0">
                <a:latin typeface="Arial"/>
                <a:cs typeface="Arial"/>
              </a:rPr>
              <a:t>students,</a:t>
            </a:r>
            <a:r>
              <a:rPr sz="3200" spc="-20" dirty="0">
                <a:latin typeface="Arial"/>
                <a:cs typeface="Arial"/>
              </a:rPr>
              <a:t> </a:t>
            </a:r>
            <a:r>
              <a:rPr sz="3200" dirty="0">
                <a:latin typeface="Arial"/>
                <a:cs typeface="Arial"/>
              </a:rPr>
              <a:t>or</a:t>
            </a:r>
            <a:r>
              <a:rPr sz="3200" spc="-10" dirty="0">
                <a:latin typeface="Arial"/>
                <a:cs typeface="Arial"/>
              </a:rPr>
              <a:t> </a:t>
            </a:r>
            <a:r>
              <a:rPr sz="3200" spc="5" dirty="0">
                <a:latin typeface="Arial"/>
                <a:cs typeface="Arial"/>
              </a:rPr>
              <a:t>may</a:t>
            </a:r>
            <a:r>
              <a:rPr sz="3200" spc="-15" dirty="0">
                <a:latin typeface="Arial"/>
                <a:cs typeface="Arial"/>
              </a:rPr>
              <a:t> </a:t>
            </a:r>
            <a:r>
              <a:rPr sz="3200" dirty="0">
                <a:latin typeface="Arial"/>
                <a:cs typeface="Arial"/>
              </a:rPr>
              <a:t>not </a:t>
            </a:r>
            <a:r>
              <a:rPr sz="3200" spc="-875" dirty="0">
                <a:latin typeface="Arial"/>
                <a:cs typeface="Arial"/>
              </a:rPr>
              <a:t> </a:t>
            </a:r>
            <a:r>
              <a:rPr sz="3200" dirty="0">
                <a:latin typeface="Arial"/>
                <a:cs typeface="Arial"/>
              </a:rPr>
              <a:t>enroll</a:t>
            </a:r>
            <a:r>
              <a:rPr sz="3200" spc="-10" dirty="0">
                <a:latin typeface="Arial"/>
                <a:cs typeface="Arial"/>
              </a:rPr>
              <a:t> </a:t>
            </a:r>
            <a:r>
              <a:rPr sz="3200" dirty="0">
                <a:latin typeface="Arial"/>
                <a:cs typeface="Arial"/>
              </a:rPr>
              <a:t>any</a:t>
            </a:r>
            <a:r>
              <a:rPr sz="3200" spc="-15" dirty="0">
                <a:latin typeface="Arial"/>
                <a:cs typeface="Arial"/>
              </a:rPr>
              <a:t> </a:t>
            </a:r>
            <a:r>
              <a:rPr sz="3200" spc="-5" dirty="0">
                <a:latin typeface="Arial"/>
                <a:cs typeface="Arial"/>
              </a:rPr>
              <a:t>students</a:t>
            </a:r>
            <a:r>
              <a:rPr sz="3200" spc="-10" dirty="0">
                <a:latin typeface="Arial"/>
                <a:cs typeface="Arial"/>
              </a:rPr>
              <a:t> </a:t>
            </a:r>
            <a:r>
              <a:rPr sz="3200" dirty="0">
                <a:latin typeface="Arial"/>
                <a:cs typeface="Arial"/>
              </a:rPr>
              <a:t>at</a:t>
            </a:r>
            <a:r>
              <a:rPr sz="3200" spc="-15" dirty="0">
                <a:latin typeface="Arial"/>
                <a:cs typeface="Arial"/>
              </a:rPr>
              <a:t> </a:t>
            </a:r>
            <a:r>
              <a:rPr sz="3200" spc="-5" dirty="0">
                <a:latin typeface="Arial"/>
                <a:cs typeface="Arial"/>
              </a:rPr>
              <a:t>all.</a:t>
            </a:r>
            <a:endParaRPr sz="3200">
              <a:latin typeface="Arial"/>
              <a:cs typeface="Arial"/>
            </a:endParaRPr>
          </a:p>
          <a:p>
            <a:pPr marL="354330" marR="488950" indent="-341630">
              <a:spcBef>
                <a:spcPts val="790"/>
              </a:spcBef>
              <a:buChar char="•"/>
              <a:tabLst>
                <a:tab pos="353695" algn="l"/>
                <a:tab pos="354330" algn="l"/>
                <a:tab pos="5484495" algn="l"/>
              </a:tabLst>
            </a:pPr>
            <a:r>
              <a:rPr sz="3200" spc="-5" dirty="0">
                <a:latin typeface="Arial"/>
                <a:cs typeface="Arial"/>
              </a:rPr>
              <a:t>We </a:t>
            </a:r>
            <a:r>
              <a:rPr sz="3200" dirty="0">
                <a:latin typeface="Arial"/>
                <a:cs typeface="Arial"/>
              </a:rPr>
              <a:t>also </a:t>
            </a:r>
            <a:r>
              <a:rPr sz="3200" spc="-5" dirty="0">
                <a:latin typeface="Arial"/>
                <a:cs typeface="Arial"/>
              </a:rPr>
              <a:t>wish to indicate </a:t>
            </a:r>
            <a:r>
              <a:rPr sz="3200" dirty="0">
                <a:latin typeface="Arial"/>
                <a:cs typeface="Arial"/>
              </a:rPr>
              <a:t>that each student </a:t>
            </a:r>
            <a:r>
              <a:rPr sz="3200" spc="-875" dirty="0">
                <a:latin typeface="Arial"/>
                <a:cs typeface="Arial"/>
              </a:rPr>
              <a:t> </a:t>
            </a:r>
            <a:r>
              <a:rPr sz="3200" spc="-5" dirty="0">
                <a:latin typeface="Arial"/>
                <a:cs typeface="Arial"/>
              </a:rPr>
              <a:t>attends</a:t>
            </a:r>
            <a:r>
              <a:rPr sz="3200" spc="10" dirty="0">
                <a:latin typeface="Arial"/>
                <a:cs typeface="Arial"/>
              </a:rPr>
              <a:t> </a:t>
            </a:r>
            <a:r>
              <a:rPr sz="3200" spc="-5" dirty="0">
                <a:latin typeface="Arial"/>
                <a:cs typeface="Arial"/>
              </a:rPr>
              <a:t>exactly</a:t>
            </a:r>
            <a:r>
              <a:rPr sz="3200" spc="5" dirty="0">
                <a:latin typeface="Arial"/>
                <a:cs typeface="Arial"/>
              </a:rPr>
              <a:t> </a:t>
            </a:r>
            <a:r>
              <a:rPr sz="3200" dirty="0">
                <a:latin typeface="Arial"/>
                <a:cs typeface="Arial"/>
              </a:rPr>
              <a:t>one</a:t>
            </a:r>
            <a:r>
              <a:rPr sz="3200" spc="15" dirty="0">
                <a:latin typeface="Arial"/>
                <a:cs typeface="Arial"/>
              </a:rPr>
              <a:t> </a:t>
            </a:r>
            <a:r>
              <a:rPr sz="3200" dirty="0">
                <a:latin typeface="Arial"/>
                <a:cs typeface="Arial"/>
              </a:rPr>
              <a:t>school.	</a:t>
            </a:r>
            <a:r>
              <a:rPr sz="3200" spc="-5" dirty="0">
                <a:latin typeface="Arial"/>
                <a:cs typeface="Arial"/>
              </a:rPr>
              <a:t>The following </a:t>
            </a:r>
            <a:r>
              <a:rPr sz="3200" spc="-875" dirty="0">
                <a:latin typeface="Arial"/>
                <a:cs typeface="Arial"/>
              </a:rPr>
              <a:t> </a:t>
            </a:r>
            <a:r>
              <a:rPr sz="3200" dirty="0">
                <a:latin typeface="Arial"/>
                <a:cs typeface="Arial"/>
              </a:rPr>
              <a:t>diagram</a:t>
            </a:r>
            <a:r>
              <a:rPr sz="3200" spc="10" dirty="0">
                <a:latin typeface="Arial"/>
                <a:cs typeface="Arial"/>
              </a:rPr>
              <a:t> </a:t>
            </a:r>
            <a:r>
              <a:rPr sz="3200" spc="-5" dirty="0">
                <a:latin typeface="Arial"/>
                <a:cs typeface="Arial"/>
              </a:rPr>
              <a:t>indicates</a:t>
            </a:r>
            <a:r>
              <a:rPr sz="3200" dirty="0">
                <a:latin typeface="Arial"/>
                <a:cs typeface="Arial"/>
              </a:rPr>
              <a:t> </a:t>
            </a:r>
            <a:r>
              <a:rPr sz="3200" spc="-5" dirty="0">
                <a:latin typeface="Arial"/>
                <a:cs typeface="Arial"/>
              </a:rPr>
              <a:t>this</a:t>
            </a:r>
            <a:r>
              <a:rPr sz="3200" dirty="0">
                <a:latin typeface="Arial"/>
                <a:cs typeface="Arial"/>
              </a:rPr>
              <a:t> </a:t>
            </a:r>
            <a:r>
              <a:rPr sz="3200" spc="-5" dirty="0">
                <a:latin typeface="Arial"/>
                <a:cs typeface="Arial"/>
              </a:rPr>
              <a:t>optionality</a:t>
            </a:r>
            <a:r>
              <a:rPr sz="3200" spc="-15" dirty="0">
                <a:latin typeface="Arial"/>
                <a:cs typeface="Arial"/>
              </a:rPr>
              <a:t> </a:t>
            </a:r>
            <a:r>
              <a:rPr sz="3200" dirty="0">
                <a:latin typeface="Arial"/>
                <a:cs typeface="Arial"/>
              </a:rPr>
              <a:t>and </a:t>
            </a:r>
            <a:r>
              <a:rPr sz="3200" spc="5" dirty="0">
                <a:latin typeface="Arial"/>
                <a:cs typeface="Arial"/>
              </a:rPr>
              <a:t> </a:t>
            </a:r>
            <a:r>
              <a:rPr sz="3200" spc="-5" dirty="0">
                <a:latin typeface="Arial"/>
                <a:cs typeface="Arial"/>
              </a:rPr>
              <a:t>cardinality:</a:t>
            </a:r>
            <a:endParaRPr sz="32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6049-5D58-4674-B3AB-7AF091480E6D}"/>
              </a:ext>
            </a:extLst>
          </p:cNvPr>
          <p:cNvSpPr>
            <a:spLocks noGrp="1"/>
          </p:cNvSpPr>
          <p:nvPr>
            <p:ph type="title"/>
          </p:nvPr>
        </p:nvSpPr>
        <p:spPr/>
        <p:txBody>
          <a:bodyPr/>
          <a:lstStyle/>
          <a:p>
            <a:r>
              <a:rPr lang="en-US" dirty="0"/>
              <a:t>What is a table?</a:t>
            </a:r>
            <a:endParaRPr lang="en-IN" dirty="0"/>
          </a:p>
        </p:txBody>
      </p:sp>
      <p:sp>
        <p:nvSpPr>
          <p:cNvPr id="3" name="Content Placeholder 2">
            <a:extLst>
              <a:ext uri="{FF2B5EF4-FFF2-40B4-BE49-F238E27FC236}">
                <a16:creationId xmlns:a16="http://schemas.microsoft.com/office/drawing/2014/main" id="{755B7A62-D320-491A-8CAC-CF9B08EC4DB7}"/>
              </a:ext>
            </a:extLst>
          </p:cNvPr>
          <p:cNvSpPr>
            <a:spLocks noGrp="1"/>
          </p:cNvSpPr>
          <p:nvPr>
            <p:ph idx="1"/>
          </p:nvPr>
        </p:nvSpPr>
        <p:spPr/>
        <p:txBody>
          <a:bodyPr/>
          <a:lstStyle/>
          <a:p>
            <a:r>
              <a:rPr lang="en-US" b="0" i="0" dirty="0">
                <a:solidFill>
                  <a:srgbClr val="3B3835"/>
                </a:solidFill>
                <a:effectLst/>
                <a:latin typeface="Helvetica Neue"/>
              </a:rPr>
              <a:t>The RDBMS database uses tables to store data. A table is a collection of related data entries and contains rows and columns to store data. </a:t>
            </a:r>
          </a:p>
          <a:p>
            <a:endParaRPr lang="en-US" b="0" i="0" dirty="0">
              <a:solidFill>
                <a:srgbClr val="3B3835"/>
              </a:solidFill>
              <a:effectLst/>
              <a:latin typeface="Helvetica Neue"/>
            </a:endParaRPr>
          </a:p>
          <a:p>
            <a:r>
              <a:rPr lang="en-US" b="0" i="0" dirty="0">
                <a:solidFill>
                  <a:srgbClr val="3B3835"/>
                </a:solidFill>
                <a:effectLst/>
                <a:latin typeface="Helvetica Neue"/>
              </a:rPr>
              <a:t>A table is the simplest example of data storage in RDBMS. </a:t>
            </a:r>
          </a:p>
          <a:p>
            <a:endParaRPr lang="en-US" b="0" i="0" dirty="0">
              <a:solidFill>
                <a:srgbClr val="3B3835"/>
              </a:solidFill>
              <a:effectLst/>
              <a:latin typeface="Helvetica Neue"/>
            </a:endParaRPr>
          </a:p>
          <a:p>
            <a:r>
              <a:rPr lang="en-US" b="0" i="0" dirty="0">
                <a:solidFill>
                  <a:srgbClr val="3B3835"/>
                </a:solidFill>
                <a:effectLst/>
                <a:latin typeface="Helvetica Neue"/>
              </a:rPr>
              <a:t>A table is also considered as convenient representation of relations. But a table can have duplicate tuples while a true relation cannot have duplicate tuples.</a:t>
            </a:r>
            <a:endParaRPr lang="en-IN" dirty="0"/>
          </a:p>
        </p:txBody>
      </p:sp>
    </p:spTree>
    <p:extLst>
      <p:ext uri="{BB962C8B-B14F-4D97-AF65-F5344CB8AC3E}">
        <p14:creationId xmlns:p14="http://schemas.microsoft.com/office/powerpoint/2010/main" val="20191091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2680" y="589279"/>
            <a:ext cx="739394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latin typeface="Arial"/>
                <a:cs typeface="Arial"/>
              </a:rPr>
              <a:t>Cardinality</a:t>
            </a:r>
            <a:r>
              <a:rPr sz="3200" spc="-15" dirty="0">
                <a:latin typeface="Arial"/>
                <a:cs typeface="Arial"/>
              </a:rPr>
              <a:t> </a:t>
            </a:r>
            <a:r>
              <a:rPr sz="3200" dirty="0">
                <a:latin typeface="Arial"/>
                <a:cs typeface="Arial"/>
              </a:rPr>
              <a:t>Constraints</a:t>
            </a:r>
            <a:r>
              <a:rPr sz="3200" spc="5" dirty="0">
                <a:latin typeface="Arial"/>
                <a:cs typeface="Arial"/>
              </a:rPr>
              <a:t> </a:t>
            </a:r>
            <a:r>
              <a:rPr sz="3200" spc="-5" dirty="0">
                <a:latin typeface="Arial"/>
                <a:cs typeface="Arial"/>
              </a:rPr>
              <a:t>Example</a:t>
            </a:r>
            <a:r>
              <a:rPr sz="3200" dirty="0">
                <a:latin typeface="Arial"/>
                <a:cs typeface="Arial"/>
              </a:rPr>
              <a:t> </a:t>
            </a:r>
            <a:r>
              <a:rPr sz="3200" spc="-5" dirty="0">
                <a:latin typeface="Arial"/>
                <a:cs typeface="Arial"/>
              </a:rPr>
              <a:t>(Contd.)</a:t>
            </a:r>
            <a:endParaRPr sz="3200">
              <a:latin typeface="Arial"/>
              <a:cs typeface="Arial"/>
            </a:endParaRPr>
          </a:p>
        </p:txBody>
      </p:sp>
      <p:sp>
        <p:nvSpPr>
          <p:cNvPr id="3" name="object 3"/>
          <p:cNvSpPr txBox="1"/>
          <p:nvPr/>
        </p:nvSpPr>
        <p:spPr>
          <a:xfrm>
            <a:off x="5151120" y="4399279"/>
            <a:ext cx="1648460" cy="593752"/>
          </a:xfrm>
          <a:prstGeom prst="rect">
            <a:avLst/>
          </a:prstGeom>
          <a:ln w="6350">
            <a:solidFill>
              <a:srgbClr val="000000"/>
            </a:solidFill>
          </a:ln>
        </p:spPr>
        <p:txBody>
          <a:bodyPr vert="horz" wrap="square" lIns="0" tIns="1270" rIns="0" bIns="0" rtlCol="0">
            <a:spAutoFit/>
          </a:bodyPr>
          <a:lstStyle/>
          <a:p>
            <a:pPr>
              <a:spcBef>
                <a:spcPts val="10"/>
              </a:spcBef>
            </a:pPr>
            <a:endParaRPr>
              <a:latin typeface="Times New Roman"/>
              <a:cs typeface="Times New Roman"/>
            </a:endParaRPr>
          </a:p>
          <a:p>
            <a:pPr marL="306705"/>
            <a:r>
              <a:rPr sz="2050" spc="-80" dirty="0">
                <a:latin typeface="Arial"/>
                <a:cs typeface="Arial"/>
              </a:rPr>
              <a:t>SCHOOL</a:t>
            </a:r>
            <a:endParaRPr sz="2050">
              <a:latin typeface="Arial"/>
              <a:cs typeface="Arial"/>
            </a:endParaRPr>
          </a:p>
        </p:txBody>
      </p:sp>
      <p:sp>
        <p:nvSpPr>
          <p:cNvPr id="4" name="object 4"/>
          <p:cNvSpPr txBox="1"/>
          <p:nvPr/>
        </p:nvSpPr>
        <p:spPr>
          <a:xfrm>
            <a:off x="5151120" y="2023110"/>
            <a:ext cx="1648460" cy="580928"/>
          </a:xfrm>
          <a:prstGeom prst="rect">
            <a:avLst/>
          </a:prstGeom>
          <a:ln w="6350">
            <a:solidFill>
              <a:srgbClr val="000000"/>
            </a:solidFill>
          </a:ln>
        </p:spPr>
        <p:txBody>
          <a:bodyPr vert="horz" wrap="square" lIns="0" tIns="262890" rIns="0" bIns="0" rtlCol="0">
            <a:spAutoFit/>
          </a:bodyPr>
          <a:lstStyle/>
          <a:p>
            <a:pPr marL="245745">
              <a:spcBef>
                <a:spcPts val="2070"/>
              </a:spcBef>
            </a:pPr>
            <a:r>
              <a:rPr sz="2050" spc="-75" dirty="0">
                <a:latin typeface="Arial"/>
                <a:cs typeface="Arial"/>
              </a:rPr>
              <a:t>STUDENT</a:t>
            </a:r>
            <a:endParaRPr sz="2050">
              <a:latin typeface="Arial"/>
              <a:cs typeface="Arial"/>
            </a:endParaRPr>
          </a:p>
        </p:txBody>
      </p:sp>
      <p:sp>
        <p:nvSpPr>
          <p:cNvPr id="5" name="object 5"/>
          <p:cNvSpPr/>
          <p:nvPr/>
        </p:nvSpPr>
        <p:spPr>
          <a:xfrm>
            <a:off x="5867401" y="2913379"/>
            <a:ext cx="214629" cy="1485900"/>
          </a:xfrm>
          <a:custGeom>
            <a:avLst/>
            <a:gdLst/>
            <a:ahLst/>
            <a:cxnLst/>
            <a:rect l="l" t="t" r="r" b="b"/>
            <a:pathLst>
              <a:path w="214629" h="1485900">
                <a:moveTo>
                  <a:pt x="105410" y="1485900"/>
                </a:moveTo>
                <a:lnTo>
                  <a:pt x="105410" y="464820"/>
                </a:lnTo>
              </a:path>
              <a:path w="214629" h="1485900">
                <a:moveTo>
                  <a:pt x="214629" y="1137920"/>
                </a:moveTo>
                <a:lnTo>
                  <a:pt x="0" y="1137920"/>
                </a:lnTo>
              </a:path>
              <a:path w="214629" h="1485900">
                <a:moveTo>
                  <a:pt x="214629" y="1253490"/>
                </a:moveTo>
                <a:lnTo>
                  <a:pt x="0" y="1253490"/>
                </a:lnTo>
              </a:path>
              <a:path w="214629" h="1485900">
                <a:moveTo>
                  <a:pt x="105410" y="232410"/>
                </a:moveTo>
                <a:lnTo>
                  <a:pt x="95250" y="232410"/>
                </a:lnTo>
                <a:lnTo>
                  <a:pt x="86360" y="234950"/>
                </a:lnTo>
                <a:lnTo>
                  <a:pt x="76200" y="236220"/>
                </a:lnTo>
                <a:lnTo>
                  <a:pt x="64770" y="241300"/>
                </a:lnTo>
                <a:lnTo>
                  <a:pt x="55879" y="245110"/>
                </a:lnTo>
                <a:lnTo>
                  <a:pt x="46989" y="251460"/>
                </a:lnTo>
                <a:lnTo>
                  <a:pt x="39370" y="259080"/>
                </a:lnTo>
                <a:lnTo>
                  <a:pt x="30479" y="265430"/>
                </a:lnTo>
                <a:lnTo>
                  <a:pt x="24129" y="274320"/>
                </a:lnTo>
                <a:lnTo>
                  <a:pt x="17779" y="283210"/>
                </a:lnTo>
                <a:lnTo>
                  <a:pt x="12700" y="293370"/>
                </a:lnTo>
                <a:lnTo>
                  <a:pt x="8889" y="302260"/>
                </a:lnTo>
                <a:lnTo>
                  <a:pt x="3810" y="313690"/>
                </a:lnTo>
                <a:lnTo>
                  <a:pt x="2539" y="323850"/>
                </a:lnTo>
                <a:lnTo>
                  <a:pt x="0" y="335280"/>
                </a:lnTo>
                <a:lnTo>
                  <a:pt x="0" y="347980"/>
                </a:lnTo>
                <a:lnTo>
                  <a:pt x="0" y="359410"/>
                </a:lnTo>
                <a:lnTo>
                  <a:pt x="2539" y="370840"/>
                </a:lnTo>
                <a:lnTo>
                  <a:pt x="3810" y="381000"/>
                </a:lnTo>
                <a:lnTo>
                  <a:pt x="8889" y="392430"/>
                </a:lnTo>
                <a:lnTo>
                  <a:pt x="12700" y="402590"/>
                </a:lnTo>
                <a:lnTo>
                  <a:pt x="17779" y="411480"/>
                </a:lnTo>
                <a:lnTo>
                  <a:pt x="24129" y="420370"/>
                </a:lnTo>
                <a:lnTo>
                  <a:pt x="30479" y="429260"/>
                </a:lnTo>
                <a:lnTo>
                  <a:pt x="39370" y="435610"/>
                </a:lnTo>
                <a:lnTo>
                  <a:pt x="46989" y="443230"/>
                </a:lnTo>
                <a:lnTo>
                  <a:pt x="55879" y="449580"/>
                </a:lnTo>
                <a:lnTo>
                  <a:pt x="64770" y="453390"/>
                </a:lnTo>
                <a:lnTo>
                  <a:pt x="76200" y="458470"/>
                </a:lnTo>
                <a:lnTo>
                  <a:pt x="86360" y="459740"/>
                </a:lnTo>
                <a:lnTo>
                  <a:pt x="95250" y="462280"/>
                </a:lnTo>
                <a:lnTo>
                  <a:pt x="105410" y="464820"/>
                </a:lnTo>
                <a:lnTo>
                  <a:pt x="119379" y="462280"/>
                </a:lnTo>
                <a:lnTo>
                  <a:pt x="127000" y="459740"/>
                </a:lnTo>
                <a:lnTo>
                  <a:pt x="138429" y="458470"/>
                </a:lnTo>
                <a:lnTo>
                  <a:pt x="148589" y="453390"/>
                </a:lnTo>
                <a:lnTo>
                  <a:pt x="157479" y="449580"/>
                </a:lnTo>
                <a:lnTo>
                  <a:pt x="166370" y="443230"/>
                </a:lnTo>
                <a:lnTo>
                  <a:pt x="175260" y="435610"/>
                </a:lnTo>
                <a:lnTo>
                  <a:pt x="184150" y="429260"/>
                </a:lnTo>
                <a:lnTo>
                  <a:pt x="190500" y="420370"/>
                </a:lnTo>
                <a:lnTo>
                  <a:pt x="196850" y="411480"/>
                </a:lnTo>
                <a:lnTo>
                  <a:pt x="200660" y="402590"/>
                </a:lnTo>
                <a:lnTo>
                  <a:pt x="205739" y="392430"/>
                </a:lnTo>
                <a:lnTo>
                  <a:pt x="209550" y="381000"/>
                </a:lnTo>
                <a:lnTo>
                  <a:pt x="212089" y="370840"/>
                </a:lnTo>
                <a:lnTo>
                  <a:pt x="214629" y="359410"/>
                </a:lnTo>
                <a:lnTo>
                  <a:pt x="214629" y="347980"/>
                </a:lnTo>
                <a:lnTo>
                  <a:pt x="214629" y="335280"/>
                </a:lnTo>
                <a:lnTo>
                  <a:pt x="212089" y="323850"/>
                </a:lnTo>
                <a:lnTo>
                  <a:pt x="209550" y="313690"/>
                </a:lnTo>
                <a:lnTo>
                  <a:pt x="205739" y="302260"/>
                </a:lnTo>
                <a:lnTo>
                  <a:pt x="200660" y="293370"/>
                </a:lnTo>
                <a:lnTo>
                  <a:pt x="196850" y="283210"/>
                </a:lnTo>
                <a:lnTo>
                  <a:pt x="190500" y="274320"/>
                </a:lnTo>
                <a:lnTo>
                  <a:pt x="184150" y="265430"/>
                </a:lnTo>
                <a:lnTo>
                  <a:pt x="175260" y="259080"/>
                </a:lnTo>
                <a:lnTo>
                  <a:pt x="166370" y="251460"/>
                </a:lnTo>
                <a:lnTo>
                  <a:pt x="157479" y="245110"/>
                </a:lnTo>
                <a:lnTo>
                  <a:pt x="148589" y="241300"/>
                </a:lnTo>
                <a:lnTo>
                  <a:pt x="138429" y="236220"/>
                </a:lnTo>
                <a:lnTo>
                  <a:pt x="127000" y="234950"/>
                </a:lnTo>
                <a:lnTo>
                  <a:pt x="119379" y="232410"/>
                </a:lnTo>
                <a:lnTo>
                  <a:pt x="105410" y="232410"/>
                </a:lnTo>
                <a:close/>
              </a:path>
              <a:path w="214629" h="1485900">
                <a:moveTo>
                  <a:pt x="105410" y="232410"/>
                </a:moveTo>
                <a:lnTo>
                  <a:pt x="105410" y="0"/>
                </a:lnTo>
              </a:path>
              <a:path w="214629" h="1485900">
                <a:moveTo>
                  <a:pt x="105410" y="232410"/>
                </a:moveTo>
                <a:lnTo>
                  <a:pt x="0" y="0"/>
                </a:lnTo>
              </a:path>
              <a:path w="214629" h="1485900">
                <a:moveTo>
                  <a:pt x="105410" y="232410"/>
                </a:moveTo>
                <a:lnTo>
                  <a:pt x="214629" y="0"/>
                </a:lnTo>
              </a:path>
            </a:pathLst>
          </a:custGeom>
          <a:ln w="21590">
            <a:solidFill>
              <a:srgbClr val="000000"/>
            </a:solidFill>
          </a:ln>
        </p:spPr>
        <p:txBody>
          <a:bodyPr wrap="square" lIns="0" tIns="0" rIns="0" bIns="0" rtlCol="0"/>
          <a:lstStyle/>
          <a:p>
            <a:endParaRPr/>
          </a:p>
        </p:txBody>
      </p:sp>
      <p:sp>
        <p:nvSpPr>
          <p:cNvPr id="6" name="object 6"/>
          <p:cNvSpPr txBox="1"/>
          <p:nvPr/>
        </p:nvSpPr>
        <p:spPr>
          <a:xfrm>
            <a:off x="1880870" y="2508251"/>
            <a:ext cx="2148840" cy="340995"/>
          </a:xfrm>
          <a:prstGeom prst="rect">
            <a:avLst/>
          </a:prstGeom>
        </p:spPr>
        <p:txBody>
          <a:bodyPr vert="horz" wrap="square" lIns="0" tIns="15240" rIns="0" bIns="0" rtlCol="0">
            <a:spAutoFit/>
          </a:bodyPr>
          <a:lstStyle/>
          <a:p>
            <a:pPr marL="12700">
              <a:spcBef>
                <a:spcPts val="120"/>
              </a:spcBef>
            </a:pPr>
            <a:r>
              <a:rPr sz="2050" spc="-95" dirty="0">
                <a:latin typeface="Arial"/>
                <a:cs typeface="Arial"/>
              </a:rPr>
              <a:t>E</a:t>
            </a:r>
            <a:r>
              <a:rPr sz="2050" spc="-75" dirty="0">
                <a:latin typeface="Arial"/>
                <a:cs typeface="Arial"/>
              </a:rPr>
              <a:t>a</a:t>
            </a:r>
            <a:r>
              <a:rPr sz="2050" spc="-65" dirty="0">
                <a:latin typeface="Arial"/>
                <a:cs typeface="Arial"/>
              </a:rPr>
              <a:t>c</a:t>
            </a:r>
            <a:r>
              <a:rPr sz="2050" spc="-5" dirty="0">
                <a:latin typeface="Arial"/>
                <a:cs typeface="Arial"/>
              </a:rPr>
              <a:t>h</a:t>
            </a:r>
            <a:r>
              <a:rPr sz="2050" spc="-120" dirty="0">
                <a:latin typeface="Arial"/>
                <a:cs typeface="Arial"/>
              </a:rPr>
              <a:t> </a:t>
            </a:r>
            <a:r>
              <a:rPr sz="2050" spc="-90" dirty="0">
                <a:latin typeface="Arial"/>
                <a:cs typeface="Arial"/>
              </a:rPr>
              <a:t>s</a:t>
            </a:r>
            <a:r>
              <a:rPr sz="2050" spc="-70" dirty="0">
                <a:latin typeface="Arial"/>
                <a:cs typeface="Arial"/>
              </a:rPr>
              <a:t>c</a:t>
            </a:r>
            <a:r>
              <a:rPr sz="2050" spc="-65" dirty="0">
                <a:latin typeface="Arial"/>
                <a:cs typeface="Arial"/>
              </a:rPr>
              <a:t>h</a:t>
            </a:r>
            <a:r>
              <a:rPr sz="2050" spc="-75" dirty="0">
                <a:latin typeface="Arial"/>
                <a:cs typeface="Arial"/>
              </a:rPr>
              <a:t>oo</a:t>
            </a:r>
            <a:r>
              <a:rPr sz="2050" spc="-5" dirty="0">
                <a:latin typeface="Arial"/>
                <a:cs typeface="Arial"/>
              </a:rPr>
              <a:t>l</a:t>
            </a:r>
            <a:r>
              <a:rPr sz="2050" spc="-55" dirty="0">
                <a:latin typeface="Arial"/>
                <a:cs typeface="Arial"/>
              </a:rPr>
              <a:t> </a:t>
            </a:r>
            <a:r>
              <a:rPr sz="2050" spc="-75" dirty="0">
                <a:latin typeface="Arial"/>
                <a:cs typeface="Arial"/>
              </a:rPr>
              <a:t>en</a:t>
            </a:r>
            <a:r>
              <a:rPr sz="2050" spc="-35" dirty="0">
                <a:latin typeface="Arial"/>
                <a:cs typeface="Arial"/>
              </a:rPr>
              <a:t>r</a:t>
            </a:r>
            <a:r>
              <a:rPr sz="2050" spc="-75" dirty="0">
                <a:latin typeface="Arial"/>
                <a:cs typeface="Arial"/>
              </a:rPr>
              <a:t>o</a:t>
            </a:r>
            <a:r>
              <a:rPr sz="2050" spc="-25" dirty="0">
                <a:latin typeface="Arial"/>
                <a:cs typeface="Arial"/>
              </a:rPr>
              <a:t>l</a:t>
            </a:r>
            <a:r>
              <a:rPr sz="2050" spc="-45" dirty="0">
                <a:latin typeface="Arial"/>
                <a:cs typeface="Arial"/>
              </a:rPr>
              <a:t>l</a:t>
            </a:r>
            <a:r>
              <a:rPr sz="2050" spc="-5" dirty="0">
                <a:latin typeface="Arial"/>
                <a:cs typeface="Arial"/>
              </a:rPr>
              <a:t>s</a:t>
            </a:r>
            <a:endParaRPr sz="2050">
              <a:latin typeface="Arial"/>
              <a:cs typeface="Arial"/>
            </a:endParaRPr>
          </a:p>
        </p:txBody>
      </p:sp>
      <p:sp>
        <p:nvSpPr>
          <p:cNvPr id="7" name="object 7"/>
          <p:cNvSpPr txBox="1"/>
          <p:nvPr/>
        </p:nvSpPr>
        <p:spPr>
          <a:xfrm>
            <a:off x="2274570" y="3141981"/>
            <a:ext cx="1363345" cy="340995"/>
          </a:xfrm>
          <a:prstGeom prst="rect">
            <a:avLst/>
          </a:prstGeom>
        </p:spPr>
        <p:txBody>
          <a:bodyPr vert="horz" wrap="square" lIns="0" tIns="15240" rIns="0" bIns="0" rtlCol="0">
            <a:spAutoFit/>
          </a:bodyPr>
          <a:lstStyle/>
          <a:p>
            <a:pPr marL="12700">
              <a:spcBef>
                <a:spcPts val="120"/>
              </a:spcBef>
            </a:pPr>
            <a:r>
              <a:rPr sz="2050" i="1" spc="-75" dirty="0">
                <a:latin typeface="Arial"/>
                <a:cs typeface="Arial"/>
              </a:rPr>
              <a:t>a</a:t>
            </a:r>
            <a:r>
              <a:rPr sz="2050" i="1" spc="-5" dirty="0">
                <a:latin typeface="Arial"/>
                <a:cs typeface="Arial"/>
              </a:rPr>
              <a:t>t</a:t>
            </a:r>
            <a:r>
              <a:rPr sz="2050" i="1" spc="-85" dirty="0">
                <a:latin typeface="Arial"/>
                <a:cs typeface="Arial"/>
              </a:rPr>
              <a:t> </a:t>
            </a:r>
            <a:r>
              <a:rPr sz="2050" i="1" spc="-25" dirty="0">
                <a:latin typeface="Arial"/>
                <a:cs typeface="Arial"/>
              </a:rPr>
              <a:t>l</a:t>
            </a:r>
            <a:r>
              <a:rPr sz="2050" i="1" spc="-75" dirty="0">
                <a:latin typeface="Arial"/>
                <a:cs typeface="Arial"/>
              </a:rPr>
              <a:t>ea</a:t>
            </a:r>
            <a:r>
              <a:rPr sz="2050" i="1" spc="-70" dirty="0">
                <a:latin typeface="Arial"/>
                <a:cs typeface="Arial"/>
              </a:rPr>
              <a:t>s</a:t>
            </a:r>
            <a:r>
              <a:rPr sz="2050" i="1" spc="-5" dirty="0">
                <a:latin typeface="Arial"/>
                <a:cs typeface="Arial"/>
              </a:rPr>
              <a:t>t</a:t>
            </a:r>
            <a:r>
              <a:rPr sz="2050" i="1" spc="-85" dirty="0">
                <a:latin typeface="Arial"/>
                <a:cs typeface="Arial"/>
              </a:rPr>
              <a:t> </a:t>
            </a:r>
            <a:r>
              <a:rPr sz="2050" i="1" spc="-70" dirty="0">
                <a:latin typeface="Arial"/>
                <a:cs typeface="Arial"/>
              </a:rPr>
              <a:t>z</a:t>
            </a:r>
            <a:r>
              <a:rPr sz="2050" i="1" spc="-75" dirty="0">
                <a:latin typeface="Arial"/>
                <a:cs typeface="Arial"/>
              </a:rPr>
              <a:t>e</a:t>
            </a:r>
            <a:r>
              <a:rPr sz="2050" i="1" spc="-35" dirty="0">
                <a:latin typeface="Arial"/>
                <a:cs typeface="Arial"/>
              </a:rPr>
              <a:t>r</a:t>
            </a:r>
            <a:r>
              <a:rPr sz="2050" i="1" spc="-5" dirty="0">
                <a:latin typeface="Arial"/>
                <a:cs typeface="Arial"/>
              </a:rPr>
              <a:t>o</a:t>
            </a:r>
            <a:endParaRPr sz="2050">
              <a:latin typeface="Arial"/>
              <a:cs typeface="Arial"/>
            </a:endParaRPr>
          </a:p>
        </p:txBody>
      </p:sp>
      <p:sp>
        <p:nvSpPr>
          <p:cNvPr id="8" name="object 8"/>
          <p:cNvSpPr txBox="1"/>
          <p:nvPr/>
        </p:nvSpPr>
        <p:spPr>
          <a:xfrm>
            <a:off x="1969770" y="3775710"/>
            <a:ext cx="1972945" cy="340995"/>
          </a:xfrm>
          <a:prstGeom prst="rect">
            <a:avLst/>
          </a:prstGeom>
        </p:spPr>
        <p:txBody>
          <a:bodyPr vert="horz" wrap="square" lIns="0" tIns="15240" rIns="0" bIns="0" rtlCol="0">
            <a:spAutoFit/>
          </a:bodyPr>
          <a:lstStyle/>
          <a:p>
            <a:pPr marL="12700">
              <a:spcBef>
                <a:spcPts val="120"/>
              </a:spcBef>
            </a:pPr>
            <a:r>
              <a:rPr sz="2050" spc="-75" dirty="0">
                <a:latin typeface="Arial"/>
                <a:cs typeface="Arial"/>
              </a:rPr>
              <a:t>a</a:t>
            </a:r>
            <a:r>
              <a:rPr sz="2050" spc="-65" dirty="0">
                <a:latin typeface="Arial"/>
                <a:cs typeface="Arial"/>
              </a:rPr>
              <a:t>n</a:t>
            </a:r>
            <a:r>
              <a:rPr sz="2050" spc="-5" dirty="0">
                <a:latin typeface="Arial"/>
                <a:cs typeface="Arial"/>
              </a:rPr>
              <a:t>d</a:t>
            </a:r>
            <a:r>
              <a:rPr sz="2050" spc="-105" dirty="0">
                <a:latin typeface="Arial"/>
                <a:cs typeface="Arial"/>
              </a:rPr>
              <a:t> </a:t>
            </a:r>
            <a:r>
              <a:rPr sz="2050" i="1" spc="-75" dirty="0">
                <a:latin typeface="Arial"/>
                <a:cs typeface="Arial"/>
              </a:rPr>
              <a:t>a</a:t>
            </a:r>
            <a:r>
              <a:rPr sz="2050" i="1" spc="-5" dirty="0">
                <a:latin typeface="Arial"/>
                <a:cs typeface="Arial"/>
              </a:rPr>
              <a:t>t</a:t>
            </a:r>
            <a:r>
              <a:rPr sz="2050" i="1" spc="-85" dirty="0">
                <a:latin typeface="Arial"/>
                <a:cs typeface="Arial"/>
              </a:rPr>
              <a:t> </a:t>
            </a:r>
            <a:r>
              <a:rPr sz="2050" i="1" spc="-110" dirty="0">
                <a:latin typeface="Arial"/>
                <a:cs typeface="Arial"/>
              </a:rPr>
              <a:t>m</a:t>
            </a:r>
            <a:r>
              <a:rPr sz="2050" i="1" spc="-75" dirty="0">
                <a:latin typeface="Arial"/>
                <a:cs typeface="Arial"/>
              </a:rPr>
              <a:t>o</a:t>
            </a:r>
            <a:r>
              <a:rPr sz="2050" i="1" spc="-80" dirty="0">
                <a:latin typeface="Arial"/>
                <a:cs typeface="Arial"/>
              </a:rPr>
              <a:t>s</a:t>
            </a:r>
            <a:r>
              <a:rPr sz="2050" i="1" spc="-5" dirty="0">
                <a:latin typeface="Arial"/>
                <a:cs typeface="Arial"/>
              </a:rPr>
              <a:t>t</a:t>
            </a:r>
            <a:r>
              <a:rPr sz="2050" i="1" spc="-70" dirty="0">
                <a:latin typeface="Arial"/>
                <a:cs typeface="Arial"/>
              </a:rPr>
              <a:t> </a:t>
            </a:r>
            <a:r>
              <a:rPr sz="2050" i="1" spc="-120" dirty="0">
                <a:latin typeface="Arial"/>
                <a:cs typeface="Arial"/>
              </a:rPr>
              <a:t>m</a:t>
            </a:r>
            <a:r>
              <a:rPr sz="2050" i="1" spc="-65" dirty="0">
                <a:latin typeface="Arial"/>
                <a:cs typeface="Arial"/>
              </a:rPr>
              <a:t>an</a:t>
            </a:r>
            <a:r>
              <a:rPr sz="2050" i="1" spc="-5" dirty="0">
                <a:latin typeface="Arial"/>
                <a:cs typeface="Arial"/>
              </a:rPr>
              <a:t>y</a:t>
            </a:r>
            <a:endParaRPr sz="2050">
              <a:latin typeface="Arial"/>
              <a:cs typeface="Arial"/>
            </a:endParaRPr>
          </a:p>
        </p:txBody>
      </p:sp>
      <p:sp>
        <p:nvSpPr>
          <p:cNvPr id="9" name="object 9"/>
          <p:cNvSpPr txBox="1"/>
          <p:nvPr/>
        </p:nvSpPr>
        <p:spPr>
          <a:xfrm>
            <a:off x="2477769" y="4409440"/>
            <a:ext cx="956944" cy="340995"/>
          </a:xfrm>
          <a:prstGeom prst="rect">
            <a:avLst/>
          </a:prstGeom>
        </p:spPr>
        <p:txBody>
          <a:bodyPr vert="horz" wrap="square" lIns="0" tIns="15240" rIns="0" bIns="0" rtlCol="0">
            <a:spAutoFit/>
          </a:bodyPr>
          <a:lstStyle/>
          <a:p>
            <a:pPr marL="12700">
              <a:spcBef>
                <a:spcPts val="120"/>
              </a:spcBef>
            </a:pPr>
            <a:r>
              <a:rPr sz="2050" spc="-70" dirty="0">
                <a:latin typeface="Arial"/>
                <a:cs typeface="Arial"/>
              </a:rPr>
              <a:t>s</a:t>
            </a:r>
            <a:r>
              <a:rPr sz="2050" spc="-50" dirty="0">
                <a:latin typeface="Arial"/>
                <a:cs typeface="Arial"/>
              </a:rPr>
              <a:t>t</a:t>
            </a:r>
            <a:r>
              <a:rPr sz="2050" spc="-65" dirty="0">
                <a:latin typeface="Arial"/>
                <a:cs typeface="Arial"/>
              </a:rPr>
              <a:t>ud</a:t>
            </a:r>
            <a:r>
              <a:rPr sz="2050" spc="-75" dirty="0">
                <a:latin typeface="Arial"/>
                <a:cs typeface="Arial"/>
              </a:rPr>
              <a:t>e</a:t>
            </a:r>
            <a:r>
              <a:rPr sz="2050" spc="-65" dirty="0">
                <a:latin typeface="Arial"/>
                <a:cs typeface="Arial"/>
              </a:rPr>
              <a:t>n</a:t>
            </a:r>
            <a:r>
              <a:rPr sz="2050" spc="-50" dirty="0">
                <a:latin typeface="Arial"/>
                <a:cs typeface="Arial"/>
              </a:rPr>
              <a:t>t</a:t>
            </a:r>
            <a:r>
              <a:rPr sz="2050" spc="-5" dirty="0">
                <a:latin typeface="Arial"/>
                <a:cs typeface="Arial"/>
              </a:rPr>
              <a:t>s</a:t>
            </a:r>
            <a:endParaRPr sz="2050">
              <a:latin typeface="Arial"/>
              <a:cs typeface="Arial"/>
            </a:endParaRPr>
          </a:p>
        </p:txBody>
      </p:sp>
      <p:sp>
        <p:nvSpPr>
          <p:cNvPr id="10" name="object 10"/>
          <p:cNvSpPr txBox="1"/>
          <p:nvPr/>
        </p:nvSpPr>
        <p:spPr>
          <a:xfrm>
            <a:off x="7835901" y="2508251"/>
            <a:ext cx="2327275" cy="340995"/>
          </a:xfrm>
          <a:prstGeom prst="rect">
            <a:avLst/>
          </a:prstGeom>
        </p:spPr>
        <p:txBody>
          <a:bodyPr vert="horz" wrap="square" lIns="0" tIns="15240" rIns="0" bIns="0" rtlCol="0">
            <a:spAutoFit/>
          </a:bodyPr>
          <a:lstStyle/>
          <a:p>
            <a:pPr marL="12700">
              <a:spcBef>
                <a:spcPts val="120"/>
              </a:spcBef>
            </a:pPr>
            <a:r>
              <a:rPr sz="2050" spc="-85" dirty="0">
                <a:latin typeface="Arial"/>
                <a:cs typeface="Arial"/>
              </a:rPr>
              <a:t>E</a:t>
            </a:r>
            <a:r>
              <a:rPr sz="2050" spc="-75" dirty="0">
                <a:latin typeface="Arial"/>
                <a:cs typeface="Arial"/>
              </a:rPr>
              <a:t>a</a:t>
            </a:r>
            <a:r>
              <a:rPr sz="2050" spc="-70" dirty="0">
                <a:latin typeface="Arial"/>
                <a:cs typeface="Arial"/>
              </a:rPr>
              <a:t>c</a:t>
            </a:r>
            <a:r>
              <a:rPr sz="2050" spc="-5" dirty="0">
                <a:latin typeface="Arial"/>
                <a:cs typeface="Arial"/>
              </a:rPr>
              <a:t>h</a:t>
            </a:r>
            <a:r>
              <a:rPr sz="2050" spc="-110" dirty="0">
                <a:latin typeface="Arial"/>
                <a:cs typeface="Arial"/>
              </a:rPr>
              <a:t> </a:t>
            </a:r>
            <a:r>
              <a:rPr sz="2050" spc="-80" dirty="0">
                <a:latin typeface="Arial"/>
                <a:cs typeface="Arial"/>
              </a:rPr>
              <a:t>s</a:t>
            </a:r>
            <a:r>
              <a:rPr sz="2050" spc="-40" dirty="0">
                <a:latin typeface="Arial"/>
                <a:cs typeface="Arial"/>
              </a:rPr>
              <a:t>t</a:t>
            </a:r>
            <a:r>
              <a:rPr sz="2050" spc="-75" dirty="0">
                <a:latin typeface="Arial"/>
                <a:cs typeface="Arial"/>
              </a:rPr>
              <a:t>u</a:t>
            </a:r>
            <a:r>
              <a:rPr sz="2050" spc="-65" dirty="0">
                <a:latin typeface="Arial"/>
                <a:cs typeface="Arial"/>
              </a:rPr>
              <a:t>de</a:t>
            </a:r>
            <a:r>
              <a:rPr sz="2050" spc="-75" dirty="0">
                <a:latin typeface="Arial"/>
                <a:cs typeface="Arial"/>
              </a:rPr>
              <a:t>n</a:t>
            </a:r>
            <a:r>
              <a:rPr sz="2050" spc="-5" dirty="0">
                <a:latin typeface="Arial"/>
                <a:cs typeface="Arial"/>
              </a:rPr>
              <a:t>t</a:t>
            </a:r>
            <a:r>
              <a:rPr sz="2050" spc="-85" dirty="0">
                <a:latin typeface="Arial"/>
                <a:cs typeface="Arial"/>
              </a:rPr>
              <a:t> </a:t>
            </a:r>
            <a:r>
              <a:rPr sz="2050" spc="-75" dirty="0">
                <a:latin typeface="Arial"/>
                <a:cs typeface="Arial"/>
              </a:rPr>
              <a:t>a</a:t>
            </a:r>
            <a:r>
              <a:rPr sz="2050" spc="-40" dirty="0">
                <a:latin typeface="Arial"/>
                <a:cs typeface="Arial"/>
              </a:rPr>
              <a:t>tt</a:t>
            </a:r>
            <a:r>
              <a:rPr sz="2050" spc="-75" dirty="0">
                <a:latin typeface="Arial"/>
                <a:cs typeface="Arial"/>
              </a:rPr>
              <a:t>en</a:t>
            </a:r>
            <a:r>
              <a:rPr sz="2050" spc="-65" dirty="0">
                <a:latin typeface="Arial"/>
                <a:cs typeface="Arial"/>
              </a:rPr>
              <a:t>d</a:t>
            </a:r>
            <a:r>
              <a:rPr sz="2050" spc="-5" dirty="0">
                <a:latin typeface="Arial"/>
                <a:cs typeface="Arial"/>
              </a:rPr>
              <a:t>s</a:t>
            </a:r>
            <a:endParaRPr sz="2050">
              <a:latin typeface="Arial"/>
              <a:cs typeface="Arial"/>
            </a:endParaRPr>
          </a:p>
        </p:txBody>
      </p:sp>
      <p:sp>
        <p:nvSpPr>
          <p:cNvPr id="11" name="object 11"/>
          <p:cNvSpPr txBox="1"/>
          <p:nvPr/>
        </p:nvSpPr>
        <p:spPr>
          <a:xfrm>
            <a:off x="8352790" y="3141981"/>
            <a:ext cx="1295400" cy="340995"/>
          </a:xfrm>
          <a:prstGeom prst="rect">
            <a:avLst/>
          </a:prstGeom>
        </p:spPr>
        <p:txBody>
          <a:bodyPr vert="horz" wrap="square" lIns="0" tIns="15240" rIns="0" bIns="0" rtlCol="0">
            <a:spAutoFit/>
          </a:bodyPr>
          <a:lstStyle/>
          <a:p>
            <a:pPr marL="12700">
              <a:spcBef>
                <a:spcPts val="120"/>
              </a:spcBef>
            </a:pPr>
            <a:r>
              <a:rPr sz="2050" i="1" spc="-65" dirty="0">
                <a:latin typeface="Arial"/>
                <a:cs typeface="Arial"/>
              </a:rPr>
              <a:t>a</a:t>
            </a:r>
            <a:r>
              <a:rPr sz="2050" i="1" spc="-5" dirty="0">
                <a:latin typeface="Arial"/>
                <a:cs typeface="Arial"/>
              </a:rPr>
              <a:t>t</a:t>
            </a:r>
            <a:r>
              <a:rPr sz="2050" i="1" spc="-95" dirty="0">
                <a:latin typeface="Arial"/>
                <a:cs typeface="Arial"/>
              </a:rPr>
              <a:t> </a:t>
            </a:r>
            <a:r>
              <a:rPr sz="2050" i="1" spc="-25" dirty="0">
                <a:latin typeface="Arial"/>
                <a:cs typeface="Arial"/>
              </a:rPr>
              <a:t>l</a:t>
            </a:r>
            <a:r>
              <a:rPr sz="2050" i="1" spc="-75" dirty="0">
                <a:latin typeface="Arial"/>
                <a:cs typeface="Arial"/>
              </a:rPr>
              <a:t>ea</a:t>
            </a:r>
            <a:r>
              <a:rPr sz="2050" i="1" spc="-70" dirty="0">
                <a:latin typeface="Arial"/>
                <a:cs typeface="Arial"/>
              </a:rPr>
              <a:t>s</a:t>
            </a:r>
            <a:r>
              <a:rPr sz="2050" i="1" spc="-5" dirty="0">
                <a:latin typeface="Arial"/>
                <a:cs typeface="Arial"/>
              </a:rPr>
              <a:t>t</a:t>
            </a:r>
            <a:r>
              <a:rPr sz="2050" i="1" spc="-85" dirty="0">
                <a:latin typeface="Arial"/>
                <a:cs typeface="Arial"/>
              </a:rPr>
              <a:t> </a:t>
            </a:r>
            <a:r>
              <a:rPr sz="2050" i="1" spc="-65" dirty="0">
                <a:latin typeface="Arial"/>
                <a:cs typeface="Arial"/>
              </a:rPr>
              <a:t>o</a:t>
            </a:r>
            <a:r>
              <a:rPr sz="2050" i="1" spc="-75" dirty="0">
                <a:latin typeface="Arial"/>
                <a:cs typeface="Arial"/>
              </a:rPr>
              <a:t>n</a:t>
            </a:r>
            <a:r>
              <a:rPr sz="2050" i="1" spc="-5" dirty="0">
                <a:latin typeface="Arial"/>
                <a:cs typeface="Arial"/>
              </a:rPr>
              <a:t>e</a:t>
            </a:r>
            <a:endParaRPr sz="2050">
              <a:latin typeface="Arial"/>
              <a:cs typeface="Arial"/>
            </a:endParaRPr>
          </a:p>
        </p:txBody>
      </p:sp>
      <p:sp>
        <p:nvSpPr>
          <p:cNvPr id="12" name="object 12"/>
          <p:cNvSpPr txBox="1"/>
          <p:nvPr/>
        </p:nvSpPr>
        <p:spPr>
          <a:xfrm>
            <a:off x="8108950" y="3775710"/>
            <a:ext cx="1781810" cy="340995"/>
          </a:xfrm>
          <a:prstGeom prst="rect">
            <a:avLst/>
          </a:prstGeom>
        </p:spPr>
        <p:txBody>
          <a:bodyPr vert="horz" wrap="square" lIns="0" tIns="15240" rIns="0" bIns="0" rtlCol="0">
            <a:spAutoFit/>
          </a:bodyPr>
          <a:lstStyle/>
          <a:p>
            <a:pPr marL="12700">
              <a:spcBef>
                <a:spcPts val="120"/>
              </a:spcBef>
            </a:pPr>
            <a:r>
              <a:rPr sz="2050" spc="-75" dirty="0">
                <a:latin typeface="Arial"/>
                <a:cs typeface="Arial"/>
              </a:rPr>
              <a:t>an</a:t>
            </a:r>
            <a:r>
              <a:rPr sz="2050" spc="-5" dirty="0">
                <a:latin typeface="Arial"/>
                <a:cs typeface="Arial"/>
              </a:rPr>
              <a:t>d</a:t>
            </a:r>
            <a:r>
              <a:rPr sz="2050" spc="-114" dirty="0">
                <a:latin typeface="Arial"/>
                <a:cs typeface="Arial"/>
              </a:rPr>
              <a:t> </a:t>
            </a:r>
            <a:r>
              <a:rPr sz="2050" i="1" spc="-75" dirty="0">
                <a:latin typeface="Arial"/>
                <a:cs typeface="Arial"/>
              </a:rPr>
              <a:t>a</a:t>
            </a:r>
            <a:r>
              <a:rPr sz="2050" i="1" spc="-5" dirty="0">
                <a:latin typeface="Arial"/>
                <a:cs typeface="Arial"/>
              </a:rPr>
              <a:t>t</a:t>
            </a:r>
            <a:r>
              <a:rPr sz="2050" i="1" spc="-85" dirty="0">
                <a:latin typeface="Arial"/>
                <a:cs typeface="Arial"/>
              </a:rPr>
              <a:t> </a:t>
            </a:r>
            <a:r>
              <a:rPr sz="2050" i="1" spc="-110" dirty="0">
                <a:latin typeface="Arial"/>
                <a:cs typeface="Arial"/>
              </a:rPr>
              <a:t>m</a:t>
            </a:r>
            <a:r>
              <a:rPr sz="2050" i="1" spc="-65" dirty="0">
                <a:latin typeface="Arial"/>
                <a:cs typeface="Arial"/>
              </a:rPr>
              <a:t>o</a:t>
            </a:r>
            <a:r>
              <a:rPr sz="2050" i="1" spc="-70" dirty="0">
                <a:latin typeface="Arial"/>
                <a:cs typeface="Arial"/>
              </a:rPr>
              <a:t>s</a:t>
            </a:r>
            <a:r>
              <a:rPr sz="2050" i="1" spc="-5" dirty="0">
                <a:latin typeface="Arial"/>
                <a:cs typeface="Arial"/>
              </a:rPr>
              <a:t>t</a:t>
            </a:r>
            <a:r>
              <a:rPr sz="2050" i="1" spc="-95" dirty="0">
                <a:latin typeface="Arial"/>
                <a:cs typeface="Arial"/>
              </a:rPr>
              <a:t> </a:t>
            </a:r>
            <a:r>
              <a:rPr sz="2050" i="1" spc="-75" dirty="0">
                <a:latin typeface="Arial"/>
                <a:cs typeface="Arial"/>
              </a:rPr>
              <a:t>o</a:t>
            </a:r>
            <a:r>
              <a:rPr sz="2050" i="1" spc="-65" dirty="0">
                <a:latin typeface="Arial"/>
                <a:cs typeface="Arial"/>
              </a:rPr>
              <a:t>n</a:t>
            </a:r>
            <a:r>
              <a:rPr sz="2050" i="1" spc="-5" dirty="0">
                <a:latin typeface="Arial"/>
                <a:cs typeface="Arial"/>
              </a:rPr>
              <a:t>e</a:t>
            </a:r>
            <a:endParaRPr sz="2050">
              <a:latin typeface="Arial"/>
              <a:cs typeface="Arial"/>
            </a:endParaRPr>
          </a:p>
        </p:txBody>
      </p:sp>
      <p:sp>
        <p:nvSpPr>
          <p:cNvPr id="13" name="object 13"/>
          <p:cNvSpPr txBox="1"/>
          <p:nvPr/>
        </p:nvSpPr>
        <p:spPr>
          <a:xfrm>
            <a:off x="8629650" y="4409440"/>
            <a:ext cx="735330" cy="340995"/>
          </a:xfrm>
          <a:prstGeom prst="rect">
            <a:avLst/>
          </a:prstGeom>
        </p:spPr>
        <p:txBody>
          <a:bodyPr vert="horz" wrap="square" lIns="0" tIns="15240" rIns="0" bIns="0" rtlCol="0">
            <a:spAutoFit/>
          </a:bodyPr>
          <a:lstStyle/>
          <a:p>
            <a:pPr marL="12700">
              <a:spcBef>
                <a:spcPts val="120"/>
              </a:spcBef>
            </a:pPr>
            <a:r>
              <a:rPr sz="2050" spc="-70" dirty="0">
                <a:latin typeface="Arial"/>
                <a:cs typeface="Arial"/>
              </a:rPr>
              <a:t>s</a:t>
            </a:r>
            <a:r>
              <a:rPr sz="2050" spc="-80" dirty="0">
                <a:latin typeface="Arial"/>
                <a:cs typeface="Arial"/>
              </a:rPr>
              <a:t>c</a:t>
            </a:r>
            <a:r>
              <a:rPr sz="2050" spc="-75" dirty="0">
                <a:latin typeface="Arial"/>
                <a:cs typeface="Arial"/>
              </a:rPr>
              <a:t>h</a:t>
            </a:r>
            <a:r>
              <a:rPr sz="2050" spc="-65" dirty="0">
                <a:latin typeface="Arial"/>
                <a:cs typeface="Arial"/>
              </a:rPr>
              <a:t>oo</a:t>
            </a:r>
            <a:r>
              <a:rPr sz="2050" spc="-5" dirty="0">
                <a:latin typeface="Arial"/>
                <a:cs typeface="Arial"/>
              </a:rPr>
              <a:t>l</a:t>
            </a:r>
            <a:endParaRPr sz="2050">
              <a:latin typeface="Arial"/>
              <a:cs typeface="Arial"/>
            </a:endParaRPr>
          </a:p>
        </p:txBody>
      </p:sp>
      <p:sp>
        <p:nvSpPr>
          <p:cNvPr id="14" name="object 14"/>
          <p:cNvSpPr/>
          <p:nvPr/>
        </p:nvSpPr>
        <p:spPr>
          <a:xfrm>
            <a:off x="3982720" y="2985770"/>
            <a:ext cx="1854200" cy="986790"/>
          </a:xfrm>
          <a:custGeom>
            <a:avLst/>
            <a:gdLst/>
            <a:ahLst/>
            <a:cxnLst/>
            <a:rect l="l" t="t" r="r" b="b"/>
            <a:pathLst>
              <a:path w="1854200" h="986789">
                <a:moveTo>
                  <a:pt x="0" y="986789"/>
                </a:moveTo>
                <a:lnTo>
                  <a:pt x="1854200" y="1269"/>
                </a:lnTo>
              </a:path>
              <a:path w="1854200" h="986789">
                <a:moveTo>
                  <a:pt x="1731009" y="177800"/>
                </a:moveTo>
                <a:lnTo>
                  <a:pt x="1854200" y="1269"/>
                </a:lnTo>
                <a:lnTo>
                  <a:pt x="1648459" y="0"/>
                </a:lnTo>
              </a:path>
            </a:pathLst>
          </a:custGeom>
          <a:ln w="36830">
            <a:solidFill>
              <a:srgbClr val="FF0000"/>
            </a:solidFill>
          </a:ln>
        </p:spPr>
        <p:txBody>
          <a:bodyPr wrap="square" lIns="0" tIns="0" rIns="0" bIns="0" rtlCol="0"/>
          <a:lstStyle/>
          <a:p>
            <a:endParaRPr/>
          </a:p>
        </p:txBody>
      </p:sp>
      <p:sp>
        <p:nvSpPr>
          <p:cNvPr id="15" name="object 15"/>
          <p:cNvSpPr/>
          <p:nvPr/>
        </p:nvSpPr>
        <p:spPr>
          <a:xfrm>
            <a:off x="3674110" y="3206750"/>
            <a:ext cx="4617720" cy="1032510"/>
          </a:xfrm>
          <a:custGeom>
            <a:avLst/>
            <a:gdLst/>
            <a:ahLst/>
            <a:cxnLst/>
            <a:rect l="l" t="t" r="r" b="b"/>
            <a:pathLst>
              <a:path w="4617720" h="1032510">
                <a:moveTo>
                  <a:pt x="0" y="114300"/>
                </a:moveTo>
                <a:lnTo>
                  <a:pt x="2162810" y="96520"/>
                </a:lnTo>
              </a:path>
              <a:path w="4617720" h="1032510">
                <a:moveTo>
                  <a:pt x="1981200" y="198120"/>
                </a:moveTo>
                <a:lnTo>
                  <a:pt x="2162810" y="96520"/>
                </a:lnTo>
                <a:lnTo>
                  <a:pt x="1978660" y="0"/>
                </a:lnTo>
              </a:path>
              <a:path w="4617720" h="1032510">
                <a:moveTo>
                  <a:pt x="4617720" y="151129"/>
                </a:moveTo>
                <a:lnTo>
                  <a:pt x="2472690" y="783589"/>
                </a:lnTo>
              </a:path>
              <a:path w="4617720" h="1032510">
                <a:moveTo>
                  <a:pt x="2626360" y="636269"/>
                </a:moveTo>
                <a:lnTo>
                  <a:pt x="2472690" y="783589"/>
                </a:lnTo>
                <a:lnTo>
                  <a:pt x="2673350" y="826769"/>
                </a:lnTo>
              </a:path>
              <a:path w="4617720" h="1032510">
                <a:moveTo>
                  <a:pt x="4361180" y="783589"/>
                </a:moveTo>
                <a:lnTo>
                  <a:pt x="2454910" y="951230"/>
                </a:lnTo>
              </a:path>
              <a:path w="4617720" h="1032510">
                <a:moveTo>
                  <a:pt x="2630169" y="835660"/>
                </a:moveTo>
                <a:lnTo>
                  <a:pt x="2454910" y="951230"/>
                </a:lnTo>
                <a:lnTo>
                  <a:pt x="2645410" y="1032510"/>
                </a:lnTo>
              </a:path>
            </a:pathLst>
          </a:custGeom>
          <a:ln w="36830">
            <a:solidFill>
              <a:srgbClr val="FF0000"/>
            </a:solidFill>
          </a:ln>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5841" y="528320"/>
            <a:ext cx="7634605" cy="635000"/>
          </a:xfrm>
          <a:prstGeom prst="rect">
            <a:avLst/>
          </a:prstGeom>
        </p:spPr>
        <p:txBody>
          <a:bodyPr vert="horz" wrap="square" lIns="0" tIns="12700" rIns="0" bIns="0" rtlCol="0" anchor="ctr">
            <a:spAutoFit/>
          </a:bodyPr>
          <a:lstStyle/>
          <a:p>
            <a:pPr marL="12700">
              <a:lnSpc>
                <a:spcPct val="100000"/>
              </a:lnSpc>
              <a:spcBef>
                <a:spcPts val="100"/>
              </a:spcBef>
              <a:tabLst>
                <a:tab pos="3562985" algn="l"/>
                <a:tab pos="5817870" algn="l"/>
              </a:tabLst>
            </a:pPr>
            <a:r>
              <a:rPr sz="4000" spc="-10" dirty="0"/>
              <a:t>General</a:t>
            </a:r>
            <a:r>
              <a:rPr sz="4000" spc="15" dirty="0"/>
              <a:t> </a:t>
            </a:r>
            <a:r>
              <a:rPr sz="4000" spc="-10" dirty="0"/>
              <a:t>Steps	</a:t>
            </a:r>
            <a:r>
              <a:rPr sz="4000" spc="-5" dirty="0"/>
              <a:t>to</a:t>
            </a:r>
            <a:r>
              <a:rPr sz="4000" spc="-10" dirty="0"/>
              <a:t> </a:t>
            </a:r>
            <a:r>
              <a:rPr sz="4000" spc="-5" dirty="0"/>
              <a:t>create	an</a:t>
            </a:r>
            <a:r>
              <a:rPr sz="4000" spc="-95" dirty="0"/>
              <a:t> </a:t>
            </a:r>
            <a:r>
              <a:rPr sz="4000" spc="-5" dirty="0"/>
              <a:t>ERD</a:t>
            </a:r>
            <a:endParaRPr sz="4000"/>
          </a:p>
        </p:txBody>
      </p:sp>
      <p:sp>
        <p:nvSpPr>
          <p:cNvPr id="3" name="object 3"/>
          <p:cNvSpPr txBox="1"/>
          <p:nvPr/>
        </p:nvSpPr>
        <p:spPr>
          <a:xfrm>
            <a:off x="2058670" y="1305560"/>
            <a:ext cx="7394575" cy="4146550"/>
          </a:xfrm>
          <a:prstGeom prst="rect">
            <a:avLst/>
          </a:prstGeom>
        </p:spPr>
        <p:txBody>
          <a:bodyPr vert="horz" wrap="square" lIns="0" tIns="113030" rIns="0" bIns="0" rtlCol="0">
            <a:spAutoFit/>
          </a:bodyPr>
          <a:lstStyle/>
          <a:p>
            <a:pPr marL="355600" indent="-342900">
              <a:spcBef>
                <a:spcPts val="890"/>
              </a:spcBef>
              <a:buFont typeface="Arial"/>
              <a:buChar char="•"/>
              <a:tabLst>
                <a:tab pos="354965" algn="l"/>
                <a:tab pos="355600" algn="l"/>
              </a:tabLst>
            </a:pPr>
            <a:r>
              <a:rPr sz="3200" b="1" spc="-5" dirty="0">
                <a:latin typeface="Arial"/>
                <a:cs typeface="Arial"/>
              </a:rPr>
              <a:t>Identify</a:t>
            </a:r>
            <a:r>
              <a:rPr sz="3200" b="1" spc="-35" dirty="0">
                <a:latin typeface="Arial"/>
                <a:cs typeface="Arial"/>
              </a:rPr>
              <a:t> </a:t>
            </a:r>
            <a:r>
              <a:rPr sz="3200" b="1" dirty="0">
                <a:latin typeface="Arial"/>
                <a:cs typeface="Arial"/>
              </a:rPr>
              <a:t>the</a:t>
            </a:r>
            <a:r>
              <a:rPr sz="3200" b="1" spc="-25" dirty="0">
                <a:latin typeface="Arial"/>
                <a:cs typeface="Arial"/>
              </a:rPr>
              <a:t> </a:t>
            </a:r>
            <a:r>
              <a:rPr sz="3200" b="1" spc="-5" dirty="0">
                <a:latin typeface="Arial"/>
                <a:cs typeface="Arial"/>
              </a:rPr>
              <a:t>entity</a:t>
            </a:r>
            <a:endParaRPr sz="3200">
              <a:latin typeface="Arial"/>
              <a:cs typeface="Arial"/>
            </a:endParaRPr>
          </a:p>
          <a:p>
            <a:pPr marL="355600" indent="-342900">
              <a:spcBef>
                <a:spcPts val="790"/>
              </a:spcBef>
              <a:buFont typeface="Arial"/>
              <a:buChar char="•"/>
              <a:tabLst>
                <a:tab pos="354965" algn="l"/>
                <a:tab pos="355600" algn="l"/>
              </a:tabLst>
            </a:pPr>
            <a:r>
              <a:rPr sz="3200" b="1" spc="-5" dirty="0">
                <a:latin typeface="Arial"/>
                <a:cs typeface="Arial"/>
              </a:rPr>
              <a:t>Identify</a:t>
            </a:r>
            <a:r>
              <a:rPr sz="3200" b="1" spc="-25" dirty="0">
                <a:latin typeface="Arial"/>
                <a:cs typeface="Arial"/>
              </a:rPr>
              <a:t> </a:t>
            </a:r>
            <a:r>
              <a:rPr sz="3200" b="1" dirty="0">
                <a:latin typeface="Arial"/>
                <a:cs typeface="Arial"/>
              </a:rPr>
              <a:t>the</a:t>
            </a:r>
            <a:r>
              <a:rPr sz="3200" b="1" spc="-10" dirty="0">
                <a:latin typeface="Arial"/>
                <a:cs typeface="Arial"/>
              </a:rPr>
              <a:t> </a:t>
            </a:r>
            <a:r>
              <a:rPr sz="3200" b="1" spc="-5" dirty="0">
                <a:latin typeface="Arial"/>
                <a:cs typeface="Arial"/>
              </a:rPr>
              <a:t>entity's</a:t>
            </a:r>
            <a:r>
              <a:rPr sz="3200" b="1" spc="-10" dirty="0">
                <a:latin typeface="Arial"/>
                <a:cs typeface="Arial"/>
              </a:rPr>
              <a:t> </a:t>
            </a:r>
            <a:r>
              <a:rPr sz="3200" b="1" spc="-5" dirty="0">
                <a:latin typeface="Arial"/>
                <a:cs typeface="Arial"/>
              </a:rPr>
              <a:t>attributes</a:t>
            </a:r>
            <a:endParaRPr sz="3200">
              <a:latin typeface="Arial"/>
              <a:cs typeface="Arial"/>
            </a:endParaRPr>
          </a:p>
          <a:p>
            <a:pPr marL="355600" indent="-342900">
              <a:spcBef>
                <a:spcPts val="800"/>
              </a:spcBef>
              <a:buFont typeface="Arial"/>
              <a:buChar char="•"/>
              <a:tabLst>
                <a:tab pos="354965" algn="l"/>
                <a:tab pos="355600" algn="l"/>
              </a:tabLst>
            </a:pPr>
            <a:r>
              <a:rPr sz="3200" b="1" spc="-5" dirty="0">
                <a:latin typeface="Arial"/>
                <a:cs typeface="Arial"/>
              </a:rPr>
              <a:t>Identify</a:t>
            </a:r>
            <a:r>
              <a:rPr sz="3200" b="1" spc="-25" dirty="0">
                <a:latin typeface="Arial"/>
                <a:cs typeface="Arial"/>
              </a:rPr>
              <a:t> </a:t>
            </a:r>
            <a:r>
              <a:rPr sz="3200" b="1" dirty="0">
                <a:latin typeface="Arial"/>
                <a:cs typeface="Arial"/>
              </a:rPr>
              <a:t>the</a:t>
            </a:r>
            <a:r>
              <a:rPr sz="3200" b="1" spc="-15" dirty="0">
                <a:latin typeface="Arial"/>
                <a:cs typeface="Arial"/>
              </a:rPr>
              <a:t> </a:t>
            </a:r>
            <a:r>
              <a:rPr sz="3200" b="1" spc="-5" dirty="0">
                <a:latin typeface="Arial"/>
                <a:cs typeface="Arial"/>
              </a:rPr>
              <a:t>Primary</a:t>
            </a:r>
            <a:r>
              <a:rPr sz="3200" b="1" spc="-20" dirty="0">
                <a:latin typeface="Arial"/>
                <a:cs typeface="Arial"/>
              </a:rPr>
              <a:t> </a:t>
            </a:r>
            <a:r>
              <a:rPr sz="3200" b="1" spc="-5" dirty="0">
                <a:latin typeface="Arial"/>
                <a:cs typeface="Arial"/>
              </a:rPr>
              <a:t>Keys</a:t>
            </a:r>
            <a:endParaRPr sz="3200">
              <a:latin typeface="Arial"/>
              <a:cs typeface="Arial"/>
            </a:endParaRPr>
          </a:p>
          <a:p>
            <a:pPr marL="355600" indent="-342900">
              <a:spcBef>
                <a:spcPts val="800"/>
              </a:spcBef>
              <a:buFont typeface="Arial"/>
              <a:buChar char="•"/>
              <a:tabLst>
                <a:tab pos="354965" algn="l"/>
                <a:tab pos="355600" algn="l"/>
              </a:tabLst>
            </a:pPr>
            <a:r>
              <a:rPr sz="3200" b="1" spc="-5" dirty="0">
                <a:latin typeface="Arial"/>
                <a:cs typeface="Arial"/>
              </a:rPr>
              <a:t>Identify</a:t>
            </a:r>
            <a:r>
              <a:rPr sz="3200" b="1" spc="-20" dirty="0">
                <a:latin typeface="Arial"/>
                <a:cs typeface="Arial"/>
              </a:rPr>
              <a:t> </a:t>
            </a:r>
            <a:r>
              <a:rPr sz="3200" b="1" dirty="0">
                <a:latin typeface="Arial"/>
                <a:cs typeface="Arial"/>
              </a:rPr>
              <a:t>the</a:t>
            </a:r>
            <a:r>
              <a:rPr sz="3200" b="1" spc="-10" dirty="0">
                <a:latin typeface="Arial"/>
                <a:cs typeface="Arial"/>
              </a:rPr>
              <a:t> </a:t>
            </a:r>
            <a:r>
              <a:rPr sz="3200" b="1" spc="-5" dirty="0">
                <a:latin typeface="Arial"/>
                <a:cs typeface="Arial"/>
              </a:rPr>
              <a:t>relation</a:t>
            </a:r>
            <a:r>
              <a:rPr sz="3200" b="1" spc="-15" dirty="0">
                <a:latin typeface="Arial"/>
                <a:cs typeface="Arial"/>
              </a:rPr>
              <a:t> </a:t>
            </a:r>
            <a:r>
              <a:rPr sz="3200" b="1" dirty="0">
                <a:latin typeface="Arial"/>
                <a:cs typeface="Arial"/>
              </a:rPr>
              <a:t>between</a:t>
            </a:r>
            <a:r>
              <a:rPr sz="3200" b="1" spc="-10" dirty="0">
                <a:latin typeface="Arial"/>
                <a:cs typeface="Arial"/>
              </a:rPr>
              <a:t> </a:t>
            </a:r>
            <a:r>
              <a:rPr sz="3200" b="1" dirty="0">
                <a:latin typeface="Arial"/>
                <a:cs typeface="Arial"/>
              </a:rPr>
              <a:t>entities</a:t>
            </a:r>
            <a:endParaRPr sz="3200">
              <a:latin typeface="Arial"/>
              <a:cs typeface="Arial"/>
            </a:endParaRPr>
          </a:p>
          <a:p>
            <a:pPr marL="355600" indent="-342900">
              <a:spcBef>
                <a:spcPts val="800"/>
              </a:spcBef>
              <a:buFont typeface="Arial"/>
              <a:buChar char="•"/>
              <a:tabLst>
                <a:tab pos="354965" algn="l"/>
                <a:tab pos="355600" algn="l"/>
              </a:tabLst>
            </a:pPr>
            <a:r>
              <a:rPr sz="3200" b="1" spc="-5" dirty="0">
                <a:latin typeface="Arial"/>
                <a:cs typeface="Arial"/>
              </a:rPr>
              <a:t>Identify</a:t>
            </a:r>
            <a:r>
              <a:rPr sz="3200" b="1" spc="-15" dirty="0">
                <a:latin typeface="Arial"/>
                <a:cs typeface="Arial"/>
              </a:rPr>
              <a:t> </a:t>
            </a:r>
            <a:r>
              <a:rPr sz="3200" b="1" dirty="0">
                <a:latin typeface="Arial"/>
                <a:cs typeface="Arial"/>
              </a:rPr>
              <a:t>the</a:t>
            </a:r>
            <a:r>
              <a:rPr sz="3200" b="1" spc="-5" dirty="0">
                <a:latin typeface="Arial"/>
                <a:cs typeface="Arial"/>
              </a:rPr>
              <a:t> Cardinality</a:t>
            </a:r>
            <a:r>
              <a:rPr sz="3200" b="1" spc="-15" dirty="0">
                <a:latin typeface="Arial"/>
                <a:cs typeface="Arial"/>
              </a:rPr>
              <a:t> </a:t>
            </a:r>
            <a:r>
              <a:rPr sz="3200" b="1" spc="-5" dirty="0">
                <a:latin typeface="Arial"/>
                <a:cs typeface="Arial"/>
              </a:rPr>
              <a:t>constraint</a:t>
            </a:r>
            <a:endParaRPr sz="3200">
              <a:latin typeface="Arial"/>
              <a:cs typeface="Arial"/>
            </a:endParaRPr>
          </a:p>
          <a:p>
            <a:pPr marL="355600" indent="-342900">
              <a:spcBef>
                <a:spcPts val="790"/>
              </a:spcBef>
              <a:buFont typeface="Arial"/>
              <a:buChar char="•"/>
              <a:tabLst>
                <a:tab pos="354965" algn="l"/>
                <a:tab pos="355600" algn="l"/>
              </a:tabLst>
            </a:pPr>
            <a:r>
              <a:rPr sz="3200" b="1" dirty="0">
                <a:latin typeface="Arial"/>
                <a:cs typeface="Arial"/>
              </a:rPr>
              <a:t>Draw</a:t>
            </a:r>
            <a:r>
              <a:rPr sz="3200" b="1" spc="-5" dirty="0">
                <a:latin typeface="Arial"/>
                <a:cs typeface="Arial"/>
              </a:rPr>
              <a:t> the</a:t>
            </a:r>
            <a:r>
              <a:rPr sz="3200" b="1" spc="-25" dirty="0">
                <a:latin typeface="Arial"/>
                <a:cs typeface="Arial"/>
              </a:rPr>
              <a:t> </a:t>
            </a:r>
            <a:r>
              <a:rPr sz="3200" b="1" spc="-5" dirty="0">
                <a:latin typeface="Arial"/>
                <a:cs typeface="Arial"/>
              </a:rPr>
              <a:t>ERD</a:t>
            </a:r>
            <a:endParaRPr sz="3200">
              <a:latin typeface="Arial"/>
              <a:cs typeface="Arial"/>
            </a:endParaRPr>
          </a:p>
          <a:p>
            <a:pPr marL="355600" indent="-342900">
              <a:spcBef>
                <a:spcPts val="800"/>
              </a:spcBef>
              <a:buFont typeface="Arial"/>
              <a:buChar char="•"/>
              <a:tabLst>
                <a:tab pos="354965" algn="l"/>
                <a:tab pos="355600" algn="l"/>
              </a:tabLst>
            </a:pPr>
            <a:r>
              <a:rPr sz="3200" b="1" dirty="0">
                <a:latin typeface="Arial"/>
                <a:cs typeface="Arial"/>
              </a:rPr>
              <a:t>Check</a:t>
            </a:r>
            <a:r>
              <a:rPr sz="3200" b="1" spc="-30" dirty="0">
                <a:latin typeface="Arial"/>
                <a:cs typeface="Arial"/>
              </a:rPr>
              <a:t> </a:t>
            </a:r>
            <a:r>
              <a:rPr sz="3200" b="1" spc="-5" dirty="0">
                <a:latin typeface="Arial"/>
                <a:cs typeface="Arial"/>
              </a:rPr>
              <a:t>the</a:t>
            </a:r>
            <a:r>
              <a:rPr sz="3200" b="1" spc="-25" dirty="0">
                <a:latin typeface="Arial"/>
                <a:cs typeface="Arial"/>
              </a:rPr>
              <a:t> </a:t>
            </a:r>
            <a:r>
              <a:rPr sz="3200" b="1" spc="-5" dirty="0">
                <a:latin typeface="Arial"/>
                <a:cs typeface="Arial"/>
              </a:rPr>
              <a:t>ERD</a:t>
            </a:r>
            <a:endParaRPr sz="3200">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3069" y="497840"/>
            <a:ext cx="6234430" cy="695960"/>
          </a:xfrm>
          <a:prstGeom prst="rect">
            <a:avLst/>
          </a:prstGeom>
        </p:spPr>
        <p:txBody>
          <a:bodyPr vert="horz" wrap="square" lIns="0" tIns="12700" rIns="0" bIns="0" rtlCol="0" anchor="ctr">
            <a:spAutoFit/>
          </a:bodyPr>
          <a:lstStyle/>
          <a:p>
            <a:pPr marL="12700">
              <a:lnSpc>
                <a:spcPct val="100000"/>
              </a:lnSpc>
              <a:spcBef>
                <a:spcPts val="100"/>
              </a:spcBef>
            </a:pPr>
            <a:r>
              <a:rPr spc="-5" dirty="0">
                <a:latin typeface="Arial"/>
                <a:cs typeface="Arial"/>
              </a:rPr>
              <a:t>Steps</a:t>
            </a:r>
            <a:r>
              <a:rPr spc="-25" dirty="0">
                <a:latin typeface="Arial"/>
                <a:cs typeface="Arial"/>
              </a:rPr>
              <a:t> </a:t>
            </a:r>
            <a:r>
              <a:rPr spc="-5" dirty="0">
                <a:latin typeface="Arial"/>
                <a:cs typeface="Arial"/>
              </a:rPr>
              <a:t>in</a:t>
            </a:r>
            <a:r>
              <a:rPr spc="-15" dirty="0">
                <a:latin typeface="Arial"/>
                <a:cs typeface="Arial"/>
              </a:rPr>
              <a:t> </a:t>
            </a:r>
            <a:r>
              <a:rPr spc="-5" dirty="0">
                <a:latin typeface="Arial"/>
                <a:cs typeface="Arial"/>
              </a:rPr>
              <a:t>building</a:t>
            </a:r>
            <a:r>
              <a:rPr spc="-25" dirty="0">
                <a:latin typeface="Arial"/>
                <a:cs typeface="Arial"/>
              </a:rPr>
              <a:t> </a:t>
            </a:r>
            <a:r>
              <a:rPr spc="-5" dirty="0">
                <a:latin typeface="Arial"/>
                <a:cs typeface="Arial"/>
              </a:rPr>
              <a:t>an</a:t>
            </a:r>
            <a:r>
              <a:rPr spc="-20" dirty="0">
                <a:latin typeface="Arial"/>
                <a:cs typeface="Arial"/>
              </a:rPr>
              <a:t> </a:t>
            </a:r>
            <a:r>
              <a:rPr spc="-5" dirty="0">
                <a:latin typeface="Arial"/>
                <a:cs typeface="Arial"/>
              </a:rPr>
              <a:t>ERD</a:t>
            </a:r>
          </a:p>
        </p:txBody>
      </p:sp>
      <p:pic>
        <p:nvPicPr>
          <p:cNvPr id="3" name="object 3"/>
          <p:cNvPicPr/>
          <p:nvPr/>
        </p:nvPicPr>
        <p:blipFill>
          <a:blip r:embed="rId2" cstate="print"/>
          <a:stretch>
            <a:fillRect/>
          </a:stretch>
        </p:blipFill>
        <p:spPr>
          <a:xfrm>
            <a:off x="2180459" y="2292637"/>
            <a:ext cx="7952716" cy="203918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661" y="436879"/>
            <a:ext cx="5180965" cy="695960"/>
          </a:xfrm>
          <a:prstGeom prst="rect">
            <a:avLst/>
          </a:prstGeom>
        </p:spPr>
        <p:txBody>
          <a:bodyPr vert="horz" wrap="square" lIns="0" tIns="12700" rIns="0" bIns="0" rtlCol="0" anchor="ctr">
            <a:spAutoFit/>
          </a:bodyPr>
          <a:lstStyle/>
          <a:p>
            <a:pPr marL="12700">
              <a:lnSpc>
                <a:spcPct val="100000"/>
              </a:lnSpc>
              <a:spcBef>
                <a:spcPts val="100"/>
              </a:spcBef>
            </a:pPr>
            <a:r>
              <a:rPr dirty="0"/>
              <a:t>Developing</a:t>
            </a:r>
            <a:r>
              <a:rPr spc="-50" dirty="0"/>
              <a:t> </a:t>
            </a:r>
            <a:r>
              <a:rPr spc="-5" dirty="0"/>
              <a:t>an</a:t>
            </a:r>
            <a:r>
              <a:rPr spc="-50" dirty="0"/>
              <a:t> </a:t>
            </a:r>
            <a:r>
              <a:rPr spc="-5" dirty="0"/>
              <a:t>ERD</a:t>
            </a:r>
          </a:p>
        </p:txBody>
      </p:sp>
      <p:sp>
        <p:nvSpPr>
          <p:cNvPr id="3" name="object 3"/>
          <p:cNvSpPr txBox="1"/>
          <p:nvPr/>
        </p:nvSpPr>
        <p:spPr>
          <a:xfrm>
            <a:off x="2058669" y="1304109"/>
            <a:ext cx="4912360" cy="5379677"/>
          </a:xfrm>
          <a:prstGeom prst="rect">
            <a:avLst/>
          </a:prstGeom>
        </p:spPr>
        <p:txBody>
          <a:bodyPr vert="horz" wrap="square" lIns="0" tIns="64769" rIns="0" bIns="0" rtlCol="0">
            <a:spAutoFit/>
          </a:bodyPr>
          <a:lstStyle/>
          <a:p>
            <a:pPr marL="12700">
              <a:spcBef>
                <a:spcPts val="509"/>
              </a:spcBef>
            </a:pPr>
            <a:r>
              <a:rPr sz="3200" spc="-5" dirty="0">
                <a:latin typeface="Arial"/>
                <a:cs typeface="Arial"/>
              </a:rPr>
              <a:t>The</a:t>
            </a:r>
            <a:r>
              <a:rPr sz="3200" spc="-10" dirty="0">
                <a:latin typeface="Arial"/>
                <a:cs typeface="Arial"/>
              </a:rPr>
              <a:t> </a:t>
            </a:r>
            <a:r>
              <a:rPr sz="3200" dirty="0">
                <a:latin typeface="Arial"/>
                <a:cs typeface="Arial"/>
              </a:rPr>
              <a:t>process</a:t>
            </a:r>
            <a:r>
              <a:rPr sz="3200" spc="-15" dirty="0">
                <a:latin typeface="Arial"/>
                <a:cs typeface="Arial"/>
              </a:rPr>
              <a:t> </a:t>
            </a:r>
            <a:r>
              <a:rPr sz="3200" dirty="0">
                <a:latin typeface="Arial"/>
                <a:cs typeface="Arial"/>
              </a:rPr>
              <a:t>has</a:t>
            </a:r>
            <a:r>
              <a:rPr sz="3200" spc="-15" dirty="0">
                <a:latin typeface="Arial"/>
                <a:cs typeface="Arial"/>
              </a:rPr>
              <a:t> </a:t>
            </a:r>
            <a:r>
              <a:rPr sz="3200" spc="-5" dirty="0">
                <a:latin typeface="Arial"/>
                <a:cs typeface="Arial"/>
              </a:rPr>
              <a:t>ten</a:t>
            </a:r>
            <a:r>
              <a:rPr sz="3200" spc="-10" dirty="0">
                <a:latin typeface="Arial"/>
                <a:cs typeface="Arial"/>
              </a:rPr>
              <a:t> </a:t>
            </a:r>
            <a:r>
              <a:rPr sz="3200" dirty="0">
                <a:latin typeface="Arial"/>
                <a:cs typeface="Arial"/>
              </a:rPr>
              <a:t>steps:</a:t>
            </a:r>
            <a:endParaRPr sz="3200">
              <a:latin typeface="Arial"/>
              <a:cs typeface="Arial"/>
            </a:endParaRPr>
          </a:p>
          <a:p>
            <a:pPr marL="865505" indent="-396875">
              <a:spcBef>
                <a:spcPts val="360"/>
              </a:spcBef>
              <a:buAutoNum type="arabicPeriod"/>
              <a:tabLst>
                <a:tab pos="866140" algn="l"/>
              </a:tabLst>
            </a:pPr>
            <a:r>
              <a:rPr sz="2800" spc="-5" dirty="0">
                <a:latin typeface="Arial"/>
                <a:cs typeface="Arial"/>
              </a:rPr>
              <a:t>Identify</a:t>
            </a:r>
            <a:r>
              <a:rPr sz="2800" spc="-40" dirty="0">
                <a:latin typeface="Arial"/>
                <a:cs typeface="Arial"/>
              </a:rPr>
              <a:t> </a:t>
            </a:r>
            <a:r>
              <a:rPr sz="2800" spc="-5" dirty="0">
                <a:latin typeface="Arial"/>
                <a:cs typeface="Arial"/>
              </a:rPr>
              <a:t>Entities</a:t>
            </a:r>
            <a:endParaRPr sz="2800">
              <a:latin typeface="Arial"/>
              <a:cs typeface="Arial"/>
            </a:endParaRPr>
          </a:p>
          <a:p>
            <a:pPr marL="865505" indent="-396875">
              <a:spcBef>
                <a:spcPts val="360"/>
              </a:spcBef>
              <a:buAutoNum type="arabicPeriod"/>
              <a:tabLst>
                <a:tab pos="866140" algn="l"/>
              </a:tabLst>
            </a:pPr>
            <a:r>
              <a:rPr sz="2800" spc="-5" dirty="0">
                <a:latin typeface="Arial"/>
                <a:cs typeface="Arial"/>
              </a:rPr>
              <a:t>Find</a:t>
            </a:r>
            <a:r>
              <a:rPr sz="2800" spc="-45" dirty="0">
                <a:latin typeface="Arial"/>
                <a:cs typeface="Arial"/>
              </a:rPr>
              <a:t> </a:t>
            </a:r>
            <a:r>
              <a:rPr sz="2800" spc="-5" dirty="0">
                <a:latin typeface="Arial"/>
                <a:cs typeface="Arial"/>
              </a:rPr>
              <a:t>Relationships</a:t>
            </a:r>
            <a:endParaRPr sz="2800">
              <a:latin typeface="Arial"/>
              <a:cs typeface="Arial"/>
            </a:endParaRPr>
          </a:p>
          <a:p>
            <a:pPr marL="865505" indent="-396875">
              <a:spcBef>
                <a:spcPts val="360"/>
              </a:spcBef>
              <a:buAutoNum type="arabicPeriod"/>
              <a:tabLst>
                <a:tab pos="866140" algn="l"/>
              </a:tabLst>
            </a:pPr>
            <a:r>
              <a:rPr sz="2800" spc="-5" dirty="0">
                <a:latin typeface="Arial"/>
                <a:cs typeface="Arial"/>
              </a:rPr>
              <a:t>Draw</a:t>
            </a:r>
            <a:r>
              <a:rPr sz="2800" spc="-40" dirty="0">
                <a:latin typeface="Arial"/>
                <a:cs typeface="Arial"/>
              </a:rPr>
              <a:t> </a:t>
            </a:r>
            <a:r>
              <a:rPr sz="2800" spc="-10" dirty="0">
                <a:latin typeface="Arial"/>
                <a:cs typeface="Arial"/>
              </a:rPr>
              <a:t>Rough</a:t>
            </a:r>
            <a:r>
              <a:rPr sz="2800" spc="-30" dirty="0">
                <a:latin typeface="Arial"/>
                <a:cs typeface="Arial"/>
              </a:rPr>
              <a:t> </a:t>
            </a:r>
            <a:r>
              <a:rPr sz="2800" spc="-5" dirty="0">
                <a:latin typeface="Arial"/>
                <a:cs typeface="Arial"/>
              </a:rPr>
              <a:t>ERD</a:t>
            </a:r>
            <a:endParaRPr sz="2800">
              <a:latin typeface="Arial"/>
              <a:cs typeface="Arial"/>
            </a:endParaRPr>
          </a:p>
          <a:p>
            <a:pPr marL="865505" indent="-396875">
              <a:spcBef>
                <a:spcPts val="360"/>
              </a:spcBef>
              <a:buAutoNum type="arabicPeriod"/>
              <a:tabLst>
                <a:tab pos="866140" algn="l"/>
              </a:tabLst>
            </a:pPr>
            <a:r>
              <a:rPr sz="2800" spc="-5" dirty="0">
                <a:latin typeface="Arial"/>
                <a:cs typeface="Arial"/>
              </a:rPr>
              <a:t>Fill</a:t>
            </a:r>
            <a:r>
              <a:rPr sz="2800" spc="-25" dirty="0">
                <a:latin typeface="Arial"/>
                <a:cs typeface="Arial"/>
              </a:rPr>
              <a:t> </a:t>
            </a:r>
            <a:r>
              <a:rPr sz="2800" dirty="0">
                <a:latin typeface="Arial"/>
                <a:cs typeface="Arial"/>
              </a:rPr>
              <a:t>in</a:t>
            </a:r>
            <a:r>
              <a:rPr sz="2800" spc="-25" dirty="0">
                <a:latin typeface="Arial"/>
                <a:cs typeface="Arial"/>
              </a:rPr>
              <a:t> </a:t>
            </a:r>
            <a:r>
              <a:rPr sz="2800" spc="-5" dirty="0">
                <a:latin typeface="Arial"/>
                <a:cs typeface="Arial"/>
              </a:rPr>
              <a:t>Cardinality</a:t>
            </a:r>
            <a:endParaRPr sz="2800">
              <a:latin typeface="Arial"/>
              <a:cs typeface="Arial"/>
            </a:endParaRPr>
          </a:p>
          <a:p>
            <a:pPr marL="865505" indent="-396875">
              <a:spcBef>
                <a:spcPts val="360"/>
              </a:spcBef>
              <a:buAutoNum type="arabicPeriod"/>
              <a:tabLst>
                <a:tab pos="866140" algn="l"/>
              </a:tabLst>
            </a:pPr>
            <a:r>
              <a:rPr sz="2800" spc="-5" dirty="0">
                <a:latin typeface="Arial"/>
                <a:cs typeface="Arial"/>
              </a:rPr>
              <a:t>Define</a:t>
            </a:r>
            <a:r>
              <a:rPr sz="2800" spc="-30" dirty="0">
                <a:latin typeface="Arial"/>
                <a:cs typeface="Arial"/>
              </a:rPr>
              <a:t> </a:t>
            </a:r>
            <a:r>
              <a:rPr sz="2800" dirty="0">
                <a:latin typeface="Arial"/>
                <a:cs typeface="Arial"/>
              </a:rPr>
              <a:t>Primary</a:t>
            </a:r>
            <a:r>
              <a:rPr sz="2800" spc="-40" dirty="0">
                <a:latin typeface="Arial"/>
                <a:cs typeface="Arial"/>
              </a:rPr>
              <a:t> </a:t>
            </a:r>
            <a:r>
              <a:rPr sz="2800" spc="-10" dirty="0">
                <a:latin typeface="Arial"/>
                <a:cs typeface="Arial"/>
              </a:rPr>
              <a:t>Keys</a:t>
            </a:r>
            <a:endParaRPr sz="2800">
              <a:latin typeface="Arial"/>
              <a:cs typeface="Arial"/>
            </a:endParaRPr>
          </a:p>
          <a:p>
            <a:pPr marL="865505" indent="-396875">
              <a:spcBef>
                <a:spcPts val="350"/>
              </a:spcBef>
              <a:buAutoNum type="arabicPeriod"/>
              <a:tabLst>
                <a:tab pos="866140" algn="l"/>
              </a:tabLst>
            </a:pPr>
            <a:r>
              <a:rPr sz="2800" spc="-5" dirty="0">
                <a:latin typeface="Arial"/>
                <a:cs typeface="Arial"/>
              </a:rPr>
              <a:t>Draw</a:t>
            </a:r>
            <a:r>
              <a:rPr sz="2800" spc="-45" dirty="0">
                <a:latin typeface="Arial"/>
                <a:cs typeface="Arial"/>
              </a:rPr>
              <a:t> </a:t>
            </a:r>
            <a:r>
              <a:rPr sz="2800" spc="-5" dirty="0">
                <a:latin typeface="Arial"/>
                <a:cs typeface="Arial"/>
              </a:rPr>
              <a:t>Key-Based</a:t>
            </a:r>
            <a:r>
              <a:rPr sz="2800" spc="-30" dirty="0">
                <a:latin typeface="Arial"/>
                <a:cs typeface="Arial"/>
              </a:rPr>
              <a:t> </a:t>
            </a:r>
            <a:r>
              <a:rPr sz="2800" spc="-10" dirty="0">
                <a:latin typeface="Arial"/>
                <a:cs typeface="Arial"/>
              </a:rPr>
              <a:t>ERD</a:t>
            </a:r>
            <a:endParaRPr sz="2800">
              <a:latin typeface="Arial"/>
              <a:cs typeface="Arial"/>
            </a:endParaRPr>
          </a:p>
          <a:p>
            <a:pPr marL="865505" indent="-396875">
              <a:spcBef>
                <a:spcPts val="360"/>
              </a:spcBef>
              <a:buAutoNum type="arabicPeriod"/>
              <a:tabLst>
                <a:tab pos="866140" algn="l"/>
              </a:tabLst>
            </a:pPr>
            <a:r>
              <a:rPr sz="2800" spc="-5" dirty="0">
                <a:latin typeface="Arial"/>
                <a:cs typeface="Arial"/>
              </a:rPr>
              <a:t>Identify</a:t>
            </a:r>
            <a:r>
              <a:rPr sz="2800" spc="-25" dirty="0">
                <a:latin typeface="Arial"/>
                <a:cs typeface="Arial"/>
              </a:rPr>
              <a:t> </a:t>
            </a:r>
            <a:r>
              <a:rPr sz="2800" spc="-5" dirty="0">
                <a:latin typeface="Arial"/>
                <a:cs typeface="Arial"/>
              </a:rPr>
              <a:t>Attributes</a:t>
            </a:r>
            <a:endParaRPr sz="2800">
              <a:latin typeface="Arial"/>
              <a:cs typeface="Arial"/>
            </a:endParaRPr>
          </a:p>
          <a:p>
            <a:pPr marL="865505" indent="-396875">
              <a:spcBef>
                <a:spcPts val="360"/>
              </a:spcBef>
              <a:buAutoNum type="arabicPeriod"/>
              <a:tabLst>
                <a:tab pos="866140" algn="l"/>
              </a:tabLst>
            </a:pPr>
            <a:r>
              <a:rPr sz="2800" spc="-5" dirty="0">
                <a:latin typeface="Arial"/>
                <a:cs typeface="Arial"/>
              </a:rPr>
              <a:t>Map</a:t>
            </a:r>
            <a:r>
              <a:rPr sz="2800" spc="-40" dirty="0">
                <a:latin typeface="Arial"/>
                <a:cs typeface="Arial"/>
              </a:rPr>
              <a:t> </a:t>
            </a:r>
            <a:r>
              <a:rPr sz="2800" spc="-5" dirty="0">
                <a:latin typeface="Arial"/>
                <a:cs typeface="Arial"/>
              </a:rPr>
              <a:t>Attributes</a:t>
            </a:r>
            <a:endParaRPr sz="2800">
              <a:latin typeface="Arial"/>
              <a:cs typeface="Arial"/>
            </a:endParaRPr>
          </a:p>
          <a:p>
            <a:pPr marL="865505" indent="-396875">
              <a:spcBef>
                <a:spcPts val="360"/>
              </a:spcBef>
              <a:buAutoNum type="arabicPeriod"/>
              <a:tabLst>
                <a:tab pos="866140" algn="l"/>
              </a:tabLst>
            </a:pPr>
            <a:r>
              <a:rPr sz="2800" spc="-5" dirty="0">
                <a:latin typeface="Arial"/>
                <a:cs typeface="Arial"/>
              </a:rPr>
              <a:t>Draw</a:t>
            </a:r>
            <a:r>
              <a:rPr sz="2800" spc="-30" dirty="0">
                <a:latin typeface="Arial"/>
                <a:cs typeface="Arial"/>
              </a:rPr>
              <a:t> </a:t>
            </a:r>
            <a:r>
              <a:rPr sz="2800" spc="-5" dirty="0">
                <a:latin typeface="Arial"/>
                <a:cs typeface="Arial"/>
              </a:rPr>
              <a:t>fully</a:t>
            </a:r>
            <a:r>
              <a:rPr sz="2800" spc="-15" dirty="0">
                <a:latin typeface="Arial"/>
                <a:cs typeface="Arial"/>
              </a:rPr>
              <a:t> </a:t>
            </a:r>
            <a:r>
              <a:rPr sz="2800" spc="-5" dirty="0">
                <a:latin typeface="Arial"/>
                <a:cs typeface="Arial"/>
              </a:rPr>
              <a:t>attributed</a:t>
            </a:r>
            <a:r>
              <a:rPr sz="2800" spc="-20" dirty="0">
                <a:latin typeface="Arial"/>
                <a:cs typeface="Arial"/>
              </a:rPr>
              <a:t> </a:t>
            </a:r>
            <a:r>
              <a:rPr sz="2800" spc="-5" dirty="0">
                <a:latin typeface="Arial"/>
                <a:cs typeface="Arial"/>
              </a:rPr>
              <a:t>ERD</a:t>
            </a:r>
            <a:endParaRPr sz="2800">
              <a:latin typeface="Arial"/>
              <a:cs typeface="Arial"/>
            </a:endParaRPr>
          </a:p>
          <a:p>
            <a:pPr marL="1062990" indent="-594360">
              <a:spcBef>
                <a:spcPts val="360"/>
              </a:spcBef>
              <a:buAutoNum type="arabicPeriod"/>
              <a:tabLst>
                <a:tab pos="1063625" algn="l"/>
              </a:tabLst>
            </a:pPr>
            <a:r>
              <a:rPr sz="2800" spc="-5" dirty="0">
                <a:latin typeface="Arial"/>
                <a:cs typeface="Arial"/>
              </a:rPr>
              <a:t>Check</a:t>
            </a:r>
            <a:r>
              <a:rPr sz="2800" spc="-40" dirty="0">
                <a:latin typeface="Arial"/>
                <a:cs typeface="Arial"/>
              </a:rPr>
              <a:t> </a:t>
            </a:r>
            <a:r>
              <a:rPr sz="2800" spc="-5" dirty="0">
                <a:latin typeface="Arial"/>
                <a:cs typeface="Arial"/>
              </a:rPr>
              <a:t>Results</a:t>
            </a:r>
            <a:endParaRPr sz="2800">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8871" y="497840"/>
            <a:ext cx="4869815" cy="695960"/>
          </a:xfrm>
          <a:prstGeom prst="rect">
            <a:avLst/>
          </a:prstGeom>
        </p:spPr>
        <p:txBody>
          <a:bodyPr vert="horz" wrap="square" lIns="0" tIns="12700" rIns="0" bIns="0" rtlCol="0" anchor="ctr">
            <a:spAutoFit/>
          </a:bodyPr>
          <a:lstStyle/>
          <a:p>
            <a:pPr marL="12700">
              <a:lnSpc>
                <a:spcPct val="100000"/>
              </a:lnSpc>
              <a:spcBef>
                <a:spcPts val="100"/>
              </a:spcBef>
              <a:tabLst>
                <a:tab pos="2558415" algn="l"/>
              </a:tabLst>
            </a:pPr>
            <a:r>
              <a:rPr dirty="0"/>
              <a:t>A S</a:t>
            </a:r>
            <a:r>
              <a:rPr spc="-5" dirty="0"/>
              <a:t>i</a:t>
            </a:r>
            <a:r>
              <a:rPr dirty="0"/>
              <a:t>m</a:t>
            </a:r>
            <a:r>
              <a:rPr spc="-10" dirty="0"/>
              <a:t>p</a:t>
            </a:r>
            <a:r>
              <a:rPr spc="5" dirty="0"/>
              <a:t>l</a:t>
            </a:r>
            <a:r>
              <a:rPr dirty="0"/>
              <a:t>e	E</a:t>
            </a:r>
            <a:r>
              <a:rPr spc="-5" dirty="0"/>
              <a:t>xam</a:t>
            </a:r>
            <a:r>
              <a:rPr spc="-10" dirty="0"/>
              <a:t>p</a:t>
            </a:r>
            <a:r>
              <a:rPr spc="5" dirty="0"/>
              <a:t>l</a:t>
            </a:r>
            <a:r>
              <a:rPr dirty="0"/>
              <a:t>e</a:t>
            </a:r>
          </a:p>
        </p:txBody>
      </p:sp>
      <p:sp>
        <p:nvSpPr>
          <p:cNvPr id="3" name="object 3"/>
          <p:cNvSpPr txBox="1"/>
          <p:nvPr/>
        </p:nvSpPr>
        <p:spPr>
          <a:xfrm>
            <a:off x="1943100" y="1584959"/>
            <a:ext cx="8404860" cy="4898390"/>
          </a:xfrm>
          <a:prstGeom prst="rect">
            <a:avLst/>
          </a:prstGeom>
        </p:spPr>
        <p:txBody>
          <a:bodyPr vert="horz" wrap="square" lIns="0" tIns="61594" rIns="0" bIns="0" rtlCol="0">
            <a:spAutoFit/>
          </a:bodyPr>
          <a:lstStyle/>
          <a:p>
            <a:pPr marL="12700" marR="5080" algn="just">
              <a:lnSpc>
                <a:spcPct val="89900"/>
              </a:lnSpc>
              <a:spcBef>
                <a:spcPts val="484"/>
              </a:spcBef>
            </a:pPr>
            <a:r>
              <a:rPr sz="3200" dirty="0">
                <a:latin typeface="Arial"/>
                <a:cs typeface="Arial"/>
              </a:rPr>
              <a:t>A</a:t>
            </a:r>
            <a:r>
              <a:rPr sz="3200" spc="5" dirty="0">
                <a:latin typeface="Arial"/>
                <a:cs typeface="Arial"/>
              </a:rPr>
              <a:t> company</a:t>
            </a:r>
            <a:r>
              <a:rPr sz="3200" spc="10" dirty="0">
                <a:latin typeface="Arial"/>
                <a:cs typeface="Arial"/>
              </a:rPr>
              <a:t> </a:t>
            </a:r>
            <a:r>
              <a:rPr sz="3200" dirty="0">
                <a:latin typeface="Arial"/>
                <a:cs typeface="Arial"/>
              </a:rPr>
              <a:t>has</a:t>
            </a:r>
            <a:r>
              <a:rPr sz="3200" spc="5" dirty="0">
                <a:latin typeface="Arial"/>
                <a:cs typeface="Arial"/>
              </a:rPr>
              <a:t> </a:t>
            </a:r>
            <a:r>
              <a:rPr sz="3200" dirty="0">
                <a:latin typeface="Arial"/>
                <a:cs typeface="Arial"/>
              </a:rPr>
              <a:t>several</a:t>
            </a:r>
            <a:r>
              <a:rPr sz="3200" spc="5" dirty="0">
                <a:latin typeface="Arial"/>
                <a:cs typeface="Arial"/>
              </a:rPr>
              <a:t> </a:t>
            </a:r>
            <a:r>
              <a:rPr sz="3200" dirty="0">
                <a:latin typeface="Arial"/>
                <a:cs typeface="Arial"/>
              </a:rPr>
              <a:t>departments.</a:t>
            </a:r>
            <a:r>
              <a:rPr sz="3200" spc="5" dirty="0">
                <a:latin typeface="Arial"/>
                <a:cs typeface="Arial"/>
              </a:rPr>
              <a:t> </a:t>
            </a:r>
            <a:r>
              <a:rPr sz="3200" dirty="0">
                <a:latin typeface="Arial"/>
                <a:cs typeface="Arial"/>
              </a:rPr>
              <a:t>Each </a:t>
            </a:r>
            <a:r>
              <a:rPr sz="3200" spc="-875" dirty="0">
                <a:latin typeface="Arial"/>
                <a:cs typeface="Arial"/>
              </a:rPr>
              <a:t> </a:t>
            </a:r>
            <a:r>
              <a:rPr sz="3200" dirty="0">
                <a:latin typeface="Arial"/>
                <a:cs typeface="Arial"/>
              </a:rPr>
              <a:t>department has a supervisor and at least one </a:t>
            </a:r>
            <a:r>
              <a:rPr sz="3200" spc="5" dirty="0">
                <a:latin typeface="Arial"/>
                <a:cs typeface="Arial"/>
              </a:rPr>
              <a:t> </a:t>
            </a:r>
            <a:r>
              <a:rPr sz="3200" dirty="0">
                <a:latin typeface="Arial"/>
                <a:cs typeface="Arial"/>
              </a:rPr>
              <a:t>employee. Employees </a:t>
            </a:r>
            <a:r>
              <a:rPr sz="3200" spc="5" dirty="0">
                <a:latin typeface="Arial"/>
                <a:cs typeface="Arial"/>
              </a:rPr>
              <a:t>must </a:t>
            </a:r>
            <a:r>
              <a:rPr sz="3200" dirty="0">
                <a:latin typeface="Arial"/>
                <a:cs typeface="Arial"/>
              </a:rPr>
              <a:t>be assigned </a:t>
            </a:r>
            <a:r>
              <a:rPr sz="3200" spc="-5" dirty="0">
                <a:latin typeface="Arial"/>
                <a:cs typeface="Arial"/>
              </a:rPr>
              <a:t>to at </a:t>
            </a:r>
            <a:r>
              <a:rPr sz="3200" dirty="0">
                <a:latin typeface="Arial"/>
                <a:cs typeface="Arial"/>
              </a:rPr>
              <a:t> least one, but possibly </a:t>
            </a:r>
            <a:r>
              <a:rPr sz="3200" spc="5" dirty="0">
                <a:latin typeface="Arial"/>
                <a:cs typeface="Arial"/>
              </a:rPr>
              <a:t>more </a:t>
            </a:r>
            <a:r>
              <a:rPr sz="3200" dirty="0">
                <a:latin typeface="Arial"/>
                <a:cs typeface="Arial"/>
              </a:rPr>
              <a:t>departments. </a:t>
            </a:r>
            <a:r>
              <a:rPr sz="3200" spc="-10" dirty="0">
                <a:latin typeface="Arial"/>
                <a:cs typeface="Arial"/>
              </a:rPr>
              <a:t>At </a:t>
            </a:r>
            <a:r>
              <a:rPr sz="3200" spc="-5" dirty="0">
                <a:latin typeface="Arial"/>
                <a:cs typeface="Arial"/>
              </a:rPr>
              <a:t> </a:t>
            </a:r>
            <a:r>
              <a:rPr sz="3200" dirty="0">
                <a:latin typeface="Arial"/>
                <a:cs typeface="Arial"/>
              </a:rPr>
              <a:t>least one employee </a:t>
            </a:r>
            <a:r>
              <a:rPr sz="3200" spc="-5" dirty="0">
                <a:latin typeface="Arial"/>
                <a:cs typeface="Arial"/>
              </a:rPr>
              <a:t>is </a:t>
            </a:r>
            <a:r>
              <a:rPr sz="3200" dirty="0">
                <a:latin typeface="Arial"/>
                <a:cs typeface="Arial"/>
              </a:rPr>
              <a:t>assigned </a:t>
            </a:r>
            <a:r>
              <a:rPr sz="3200" spc="-5" dirty="0">
                <a:latin typeface="Arial"/>
                <a:cs typeface="Arial"/>
              </a:rPr>
              <a:t>to </a:t>
            </a:r>
            <a:r>
              <a:rPr sz="3200" dirty="0">
                <a:latin typeface="Arial"/>
                <a:cs typeface="Arial"/>
              </a:rPr>
              <a:t>a </a:t>
            </a:r>
            <a:r>
              <a:rPr sz="3200" spc="-5" dirty="0">
                <a:latin typeface="Arial"/>
                <a:cs typeface="Arial"/>
              </a:rPr>
              <a:t>project, </a:t>
            </a:r>
            <a:r>
              <a:rPr sz="3200" dirty="0">
                <a:latin typeface="Arial"/>
                <a:cs typeface="Arial"/>
              </a:rPr>
              <a:t> but an employee </a:t>
            </a:r>
            <a:r>
              <a:rPr sz="3200" spc="5" dirty="0">
                <a:latin typeface="Arial"/>
                <a:cs typeface="Arial"/>
              </a:rPr>
              <a:t>may </a:t>
            </a:r>
            <a:r>
              <a:rPr sz="3200" dirty="0">
                <a:latin typeface="Arial"/>
                <a:cs typeface="Arial"/>
              </a:rPr>
              <a:t>be on </a:t>
            </a:r>
            <a:r>
              <a:rPr sz="3200" spc="-5" dirty="0">
                <a:latin typeface="Arial"/>
                <a:cs typeface="Arial"/>
              </a:rPr>
              <a:t>vacation </a:t>
            </a:r>
            <a:r>
              <a:rPr sz="3200" dirty="0">
                <a:latin typeface="Arial"/>
                <a:cs typeface="Arial"/>
              </a:rPr>
              <a:t>and </a:t>
            </a:r>
            <a:r>
              <a:rPr sz="3200" spc="-5" dirty="0">
                <a:latin typeface="Arial"/>
                <a:cs typeface="Arial"/>
              </a:rPr>
              <a:t>not </a:t>
            </a:r>
            <a:r>
              <a:rPr sz="3200" dirty="0">
                <a:latin typeface="Arial"/>
                <a:cs typeface="Arial"/>
              </a:rPr>
              <a:t> assigned </a:t>
            </a:r>
            <a:r>
              <a:rPr sz="3200" spc="-5" dirty="0">
                <a:latin typeface="Arial"/>
                <a:cs typeface="Arial"/>
              </a:rPr>
              <a:t>to </a:t>
            </a:r>
            <a:r>
              <a:rPr sz="3200" dirty="0">
                <a:latin typeface="Arial"/>
                <a:cs typeface="Arial"/>
              </a:rPr>
              <a:t>any </a:t>
            </a:r>
            <a:r>
              <a:rPr sz="3200" spc="-5" dirty="0">
                <a:latin typeface="Arial"/>
                <a:cs typeface="Arial"/>
              </a:rPr>
              <a:t>projects. The </a:t>
            </a:r>
            <a:r>
              <a:rPr sz="3200" dirty="0">
                <a:latin typeface="Arial"/>
                <a:cs typeface="Arial"/>
              </a:rPr>
              <a:t>important data </a:t>
            </a:r>
            <a:r>
              <a:rPr sz="3200" spc="5" dirty="0">
                <a:latin typeface="Arial"/>
                <a:cs typeface="Arial"/>
              </a:rPr>
              <a:t> </a:t>
            </a:r>
            <a:r>
              <a:rPr sz="3200" spc="-5" dirty="0">
                <a:latin typeface="Arial"/>
                <a:cs typeface="Arial"/>
              </a:rPr>
              <a:t>fields</a:t>
            </a:r>
            <a:r>
              <a:rPr sz="3200" dirty="0">
                <a:latin typeface="Arial"/>
                <a:cs typeface="Arial"/>
              </a:rPr>
              <a:t> </a:t>
            </a:r>
            <a:r>
              <a:rPr sz="3200" spc="-5" dirty="0">
                <a:latin typeface="Arial"/>
                <a:cs typeface="Arial"/>
              </a:rPr>
              <a:t>are</a:t>
            </a:r>
            <a:r>
              <a:rPr sz="3200" dirty="0">
                <a:latin typeface="Arial"/>
                <a:cs typeface="Arial"/>
              </a:rPr>
              <a:t> </a:t>
            </a:r>
            <a:r>
              <a:rPr sz="3200" spc="-5" dirty="0">
                <a:latin typeface="Arial"/>
                <a:cs typeface="Arial"/>
              </a:rPr>
              <a:t>the</a:t>
            </a:r>
            <a:r>
              <a:rPr sz="3200" dirty="0">
                <a:latin typeface="Arial"/>
                <a:cs typeface="Arial"/>
              </a:rPr>
              <a:t> </a:t>
            </a:r>
            <a:r>
              <a:rPr sz="3200" spc="5" dirty="0">
                <a:latin typeface="Arial"/>
                <a:cs typeface="Arial"/>
              </a:rPr>
              <a:t>names</a:t>
            </a:r>
            <a:r>
              <a:rPr sz="3200" spc="10" dirty="0">
                <a:latin typeface="Arial"/>
                <a:cs typeface="Arial"/>
              </a:rPr>
              <a:t> </a:t>
            </a:r>
            <a:r>
              <a:rPr sz="3200" dirty="0">
                <a:latin typeface="Arial"/>
                <a:cs typeface="Arial"/>
              </a:rPr>
              <a:t>of</a:t>
            </a:r>
            <a:r>
              <a:rPr sz="3200" spc="5" dirty="0">
                <a:latin typeface="Arial"/>
                <a:cs typeface="Arial"/>
              </a:rPr>
              <a:t> </a:t>
            </a:r>
            <a:r>
              <a:rPr sz="3200" spc="-5" dirty="0">
                <a:latin typeface="Arial"/>
                <a:cs typeface="Arial"/>
              </a:rPr>
              <a:t>the</a:t>
            </a:r>
            <a:r>
              <a:rPr sz="3200" dirty="0">
                <a:latin typeface="Arial"/>
                <a:cs typeface="Arial"/>
              </a:rPr>
              <a:t> departments, </a:t>
            </a:r>
            <a:r>
              <a:rPr sz="3200" spc="5" dirty="0">
                <a:latin typeface="Arial"/>
                <a:cs typeface="Arial"/>
              </a:rPr>
              <a:t> </a:t>
            </a:r>
            <a:r>
              <a:rPr sz="3200" dirty="0">
                <a:latin typeface="Arial"/>
                <a:cs typeface="Arial"/>
              </a:rPr>
              <a:t>projects, supervisors and employees, as </a:t>
            </a:r>
            <a:r>
              <a:rPr sz="3200" spc="-10" dirty="0">
                <a:latin typeface="Arial"/>
                <a:cs typeface="Arial"/>
              </a:rPr>
              <a:t>well </a:t>
            </a:r>
            <a:r>
              <a:rPr sz="3200" spc="-5" dirty="0">
                <a:latin typeface="Arial"/>
                <a:cs typeface="Arial"/>
              </a:rPr>
              <a:t> </a:t>
            </a:r>
            <a:r>
              <a:rPr sz="3200" dirty="0">
                <a:latin typeface="Arial"/>
                <a:cs typeface="Arial"/>
              </a:rPr>
              <a:t>as</a:t>
            </a:r>
            <a:r>
              <a:rPr sz="3200" spc="409" dirty="0">
                <a:latin typeface="Arial"/>
                <a:cs typeface="Arial"/>
              </a:rPr>
              <a:t> </a:t>
            </a:r>
            <a:r>
              <a:rPr sz="3200" spc="-5" dirty="0">
                <a:latin typeface="Arial"/>
                <a:cs typeface="Arial"/>
              </a:rPr>
              <a:t>the</a:t>
            </a:r>
            <a:r>
              <a:rPr sz="3200" spc="409" dirty="0">
                <a:latin typeface="Arial"/>
                <a:cs typeface="Arial"/>
              </a:rPr>
              <a:t> </a:t>
            </a:r>
            <a:r>
              <a:rPr sz="3200" dirty="0">
                <a:latin typeface="Arial"/>
                <a:cs typeface="Arial"/>
              </a:rPr>
              <a:t>supervisor</a:t>
            </a:r>
            <a:r>
              <a:rPr sz="3200" spc="405" dirty="0">
                <a:latin typeface="Arial"/>
                <a:cs typeface="Arial"/>
              </a:rPr>
              <a:t> </a:t>
            </a:r>
            <a:r>
              <a:rPr sz="3200" dirty="0">
                <a:latin typeface="Arial"/>
                <a:cs typeface="Arial"/>
              </a:rPr>
              <a:t>and</a:t>
            </a:r>
            <a:r>
              <a:rPr sz="3200" spc="400" dirty="0">
                <a:latin typeface="Arial"/>
                <a:cs typeface="Arial"/>
              </a:rPr>
              <a:t> </a:t>
            </a:r>
            <a:r>
              <a:rPr sz="3200" dirty="0">
                <a:latin typeface="Arial"/>
                <a:cs typeface="Arial"/>
              </a:rPr>
              <a:t>employee</a:t>
            </a:r>
            <a:r>
              <a:rPr sz="3200" spc="409" dirty="0">
                <a:latin typeface="Arial"/>
                <a:cs typeface="Arial"/>
              </a:rPr>
              <a:t> </a:t>
            </a:r>
            <a:r>
              <a:rPr sz="3200" spc="5" dirty="0">
                <a:latin typeface="Arial"/>
                <a:cs typeface="Arial"/>
              </a:rPr>
              <a:t>number</a:t>
            </a:r>
            <a:r>
              <a:rPr sz="3200" spc="409" dirty="0">
                <a:latin typeface="Arial"/>
                <a:cs typeface="Arial"/>
              </a:rPr>
              <a:t> </a:t>
            </a:r>
            <a:r>
              <a:rPr sz="3200" dirty="0">
                <a:latin typeface="Arial"/>
                <a:cs typeface="Arial"/>
              </a:rPr>
              <a:t>and </a:t>
            </a:r>
            <a:r>
              <a:rPr sz="3200" spc="-880" dirty="0">
                <a:latin typeface="Arial"/>
                <a:cs typeface="Arial"/>
              </a:rPr>
              <a:t> </a:t>
            </a:r>
            <a:r>
              <a:rPr sz="3200" dirty="0">
                <a:latin typeface="Arial"/>
                <a:cs typeface="Arial"/>
              </a:rPr>
              <a:t>a</a:t>
            </a:r>
            <a:r>
              <a:rPr sz="3200" spc="-5" dirty="0">
                <a:latin typeface="Arial"/>
                <a:cs typeface="Arial"/>
              </a:rPr>
              <a:t> </a:t>
            </a:r>
            <a:r>
              <a:rPr sz="3200" dirty="0">
                <a:latin typeface="Arial"/>
                <a:cs typeface="Arial"/>
              </a:rPr>
              <a:t>unique project</a:t>
            </a:r>
            <a:r>
              <a:rPr sz="3200" spc="-10" dirty="0">
                <a:latin typeface="Arial"/>
                <a:cs typeface="Arial"/>
              </a:rPr>
              <a:t> </a:t>
            </a:r>
            <a:r>
              <a:rPr sz="3200" dirty="0">
                <a:latin typeface="Arial"/>
                <a:cs typeface="Arial"/>
              </a:rPr>
              <a:t>number.</a:t>
            </a:r>
            <a:endParaRPr sz="3200">
              <a:latin typeface="Arial"/>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4789" y="436879"/>
            <a:ext cx="4117340" cy="695960"/>
          </a:xfrm>
          <a:prstGeom prst="rect">
            <a:avLst/>
          </a:prstGeom>
        </p:spPr>
        <p:txBody>
          <a:bodyPr vert="horz" wrap="square" lIns="0" tIns="12700" rIns="0" bIns="0" rtlCol="0" anchor="ctr">
            <a:spAutoFit/>
          </a:bodyPr>
          <a:lstStyle/>
          <a:p>
            <a:pPr marL="12700">
              <a:lnSpc>
                <a:spcPct val="100000"/>
              </a:lnSpc>
              <a:spcBef>
                <a:spcPts val="100"/>
              </a:spcBef>
            </a:pPr>
            <a:r>
              <a:rPr spc="-5" dirty="0"/>
              <a:t>Identify</a:t>
            </a:r>
            <a:r>
              <a:rPr spc="-100" dirty="0"/>
              <a:t> </a:t>
            </a:r>
            <a:r>
              <a:rPr spc="-5" dirty="0"/>
              <a:t>entities</a:t>
            </a:r>
          </a:p>
        </p:txBody>
      </p:sp>
      <p:sp>
        <p:nvSpPr>
          <p:cNvPr id="3" name="object 3"/>
          <p:cNvSpPr txBox="1"/>
          <p:nvPr/>
        </p:nvSpPr>
        <p:spPr>
          <a:xfrm>
            <a:off x="1601470" y="1244600"/>
            <a:ext cx="8787765" cy="1134110"/>
          </a:xfrm>
          <a:prstGeom prst="rect">
            <a:avLst/>
          </a:prstGeom>
        </p:spPr>
        <p:txBody>
          <a:bodyPr vert="horz" wrap="square" lIns="0" tIns="98425" rIns="0" bIns="0" rtlCol="0">
            <a:spAutoFit/>
          </a:bodyPr>
          <a:lstStyle/>
          <a:p>
            <a:pPr marL="355600" marR="5080" indent="-342900">
              <a:lnSpc>
                <a:spcPct val="79900"/>
              </a:lnSpc>
              <a:spcBef>
                <a:spcPts val="775"/>
              </a:spcBef>
              <a:buChar char="•"/>
              <a:tabLst>
                <a:tab pos="354965" algn="l"/>
                <a:tab pos="355600" algn="l"/>
              </a:tabLst>
            </a:pPr>
            <a:r>
              <a:rPr sz="2800" spc="-5" dirty="0">
                <a:latin typeface="Arial"/>
                <a:cs typeface="Arial"/>
              </a:rPr>
              <a:t>One</a:t>
            </a:r>
            <a:r>
              <a:rPr sz="2800" spc="-10" dirty="0">
                <a:latin typeface="Arial"/>
                <a:cs typeface="Arial"/>
              </a:rPr>
              <a:t> </a:t>
            </a:r>
            <a:r>
              <a:rPr sz="2800" spc="-5" dirty="0">
                <a:latin typeface="Arial"/>
                <a:cs typeface="Arial"/>
              </a:rPr>
              <a:t>approach </a:t>
            </a:r>
            <a:r>
              <a:rPr sz="2800" dirty="0">
                <a:latin typeface="Arial"/>
                <a:cs typeface="Arial"/>
              </a:rPr>
              <a:t>to</a:t>
            </a:r>
            <a:r>
              <a:rPr sz="2800" spc="-5" dirty="0">
                <a:latin typeface="Arial"/>
                <a:cs typeface="Arial"/>
              </a:rPr>
              <a:t> this</a:t>
            </a:r>
            <a:r>
              <a:rPr sz="2800" spc="5" dirty="0">
                <a:latin typeface="Arial"/>
                <a:cs typeface="Arial"/>
              </a:rPr>
              <a:t> </a:t>
            </a:r>
            <a:r>
              <a:rPr sz="2800" spc="-5" dirty="0">
                <a:latin typeface="Arial"/>
                <a:cs typeface="Arial"/>
              </a:rPr>
              <a:t>is </a:t>
            </a:r>
            <a:r>
              <a:rPr sz="2800" dirty="0">
                <a:latin typeface="Arial"/>
                <a:cs typeface="Arial"/>
              </a:rPr>
              <a:t>to</a:t>
            </a:r>
            <a:r>
              <a:rPr sz="2800" spc="10" dirty="0">
                <a:latin typeface="Arial"/>
                <a:cs typeface="Arial"/>
              </a:rPr>
              <a:t> </a:t>
            </a:r>
            <a:r>
              <a:rPr sz="2800" spc="-10" dirty="0">
                <a:latin typeface="Arial"/>
                <a:cs typeface="Arial"/>
              </a:rPr>
              <a:t>work</a:t>
            </a:r>
            <a:r>
              <a:rPr sz="2800" spc="5" dirty="0">
                <a:latin typeface="Arial"/>
                <a:cs typeface="Arial"/>
              </a:rPr>
              <a:t> </a:t>
            </a:r>
            <a:r>
              <a:rPr sz="2800" spc="-5" dirty="0">
                <a:latin typeface="Arial"/>
                <a:cs typeface="Arial"/>
              </a:rPr>
              <a:t>through</a:t>
            </a:r>
            <a:r>
              <a:rPr sz="2800" spc="10" dirty="0">
                <a:latin typeface="Arial"/>
                <a:cs typeface="Arial"/>
              </a:rPr>
              <a:t> </a:t>
            </a:r>
            <a:r>
              <a:rPr sz="2800" spc="-10" dirty="0">
                <a:latin typeface="Arial"/>
                <a:cs typeface="Arial"/>
              </a:rPr>
              <a:t>the </a:t>
            </a:r>
            <a:r>
              <a:rPr sz="2800" spc="-5" dirty="0">
                <a:latin typeface="Arial"/>
                <a:cs typeface="Arial"/>
              </a:rPr>
              <a:t> information and</a:t>
            </a:r>
            <a:r>
              <a:rPr sz="2800" dirty="0">
                <a:latin typeface="Arial"/>
                <a:cs typeface="Arial"/>
              </a:rPr>
              <a:t> </a:t>
            </a:r>
            <a:r>
              <a:rPr sz="2800" spc="-5" dirty="0">
                <a:latin typeface="Arial"/>
                <a:cs typeface="Arial"/>
              </a:rPr>
              <a:t>highlight</a:t>
            </a:r>
            <a:r>
              <a:rPr sz="2800" spc="5" dirty="0">
                <a:latin typeface="Arial"/>
                <a:cs typeface="Arial"/>
              </a:rPr>
              <a:t> </a:t>
            </a:r>
            <a:r>
              <a:rPr sz="2800" spc="-5" dirty="0">
                <a:latin typeface="Arial"/>
                <a:cs typeface="Arial"/>
              </a:rPr>
              <a:t>those</a:t>
            </a:r>
            <a:r>
              <a:rPr sz="2800" spc="5" dirty="0">
                <a:latin typeface="Arial"/>
                <a:cs typeface="Arial"/>
              </a:rPr>
              <a:t> </a:t>
            </a:r>
            <a:r>
              <a:rPr sz="2800" spc="-10" dirty="0">
                <a:latin typeface="Arial"/>
                <a:cs typeface="Arial"/>
              </a:rPr>
              <a:t>words</a:t>
            </a:r>
            <a:r>
              <a:rPr sz="2800" dirty="0">
                <a:latin typeface="Arial"/>
                <a:cs typeface="Arial"/>
              </a:rPr>
              <a:t> </a:t>
            </a:r>
            <a:r>
              <a:rPr sz="2800" spc="-5" dirty="0">
                <a:latin typeface="Arial"/>
                <a:cs typeface="Arial"/>
              </a:rPr>
              <a:t>which </a:t>
            </a:r>
            <a:r>
              <a:rPr sz="2800" dirty="0">
                <a:latin typeface="Arial"/>
                <a:cs typeface="Arial"/>
              </a:rPr>
              <a:t>you </a:t>
            </a:r>
            <a:r>
              <a:rPr sz="2800" spc="-5" dirty="0">
                <a:latin typeface="Arial"/>
                <a:cs typeface="Arial"/>
              </a:rPr>
              <a:t>think </a:t>
            </a:r>
            <a:r>
              <a:rPr sz="2800" spc="-760" dirty="0">
                <a:latin typeface="Arial"/>
                <a:cs typeface="Arial"/>
              </a:rPr>
              <a:t> </a:t>
            </a:r>
            <a:r>
              <a:rPr sz="2800" spc="-5" dirty="0">
                <a:latin typeface="Arial"/>
                <a:cs typeface="Arial"/>
              </a:rPr>
              <a:t>correspond</a:t>
            </a:r>
            <a:r>
              <a:rPr sz="2800" spc="-10" dirty="0">
                <a:latin typeface="Arial"/>
                <a:cs typeface="Arial"/>
              </a:rPr>
              <a:t> </a:t>
            </a:r>
            <a:r>
              <a:rPr sz="2800" dirty="0">
                <a:latin typeface="Arial"/>
                <a:cs typeface="Arial"/>
              </a:rPr>
              <a:t>to</a:t>
            </a:r>
            <a:r>
              <a:rPr sz="2800" spc="-5" dirty="0">
                <a:latin typeface="Arial"/>
                <a:cs typeface="Arial"/>
              </a:rPr>
              <a:t> entities.</a:t>
            </a:r>
            <a:endParaRPr sz="2800">
              <a:latin typeface="Arial"/>
              <a:cs typeface="Arial"/>
            </a:endParaRPr>
          </a:p>
        </p:txBody>
      </p:sp>
      <p:sp>
        <p:nvSpPr>
          <p:cNvPr id="4" name="object 4"/>
          <p:cNvSpPr txBox="1"/>
          <p:nvPr/>
        </p:nvSpPr>
        <p:spPr>
          <a:xfrm>
            <a:off x="1601469" y="2336800"/>
            <a:ext cx="605790" cy="452120"/>
          </a:xfrm>
          <a:prstGeom prst="rect">
            <a:avLst/>
          </a:prstGeom>
        </p:spPr>
        <p:txBody>
          <a:bodyPr vert="horz" wrap="square" lIns="0" tIns="12700" rIns="0" bIns="0" rtlCol="0">
            <a:spAutoFit/>
          </a:bodyPr>
          <a:lstStyle/>
          <a:p>
            <a:pPr marL="355600" indent="-342900">
              <a:spcBef>
                <a:spcPts val="100"/>
              </a:spcBef>
              <a:buChar char="•"/>
              <a:tabLst>
                <a:tab pos="354965" algn="l"/>
                <a:tab pos="355600" algn="l"/>
              </a:tabLst>
            </a:pPr>
            <a:r>
              <a:rPr sz="4200" baseline="-2976" dirty="0">
                <a:latin typeface="Arial"/>
                <a:cs typeface="Arial"/>
              </a:rPr>
              <a:t>A</a:t>
            </a:r>
            <a:endParaRPr sz="4200" baseline="-2976">
              <a:latin typeface="Arial"/>
              <a:cs typeface="Arial"/>
            </a:endParaRPr>
          </a:p>
        </p:txBody>
      </p:sp>
      <p:sp>
        <p:nvSpPr>
          <p:cNvPr id="5" name="object 5"/>
          <p:cNvSpPr txBox="1"/>
          <p:nvPr/>
        </p:nvSpPr>
        <p:spPr>
          <a:xfrm>
            <a:off x="2593339" y="2357120"/>
            <a:ext cx="7997190" cy="452120"/>
          </a:xfrm>
          <a:prstGeom prst="rect">
            <a:avLst/>
          </a:prstGeom>
        </p:spPr>
        <p:txBody>
          <a:bodyPr vert="horz" wrap="square" lIns="0" tIns="12700" rIns="0" bIns="0" rtlCol="0">
            <a:spAutoFit/>
          </a:bodyPr>
          <a:lstStyle/>
          <a:p>
            <a:pPr marL="12700">
              <a:spcBef>
                <a:spcPts val="100"/>
              </a:spcBef>
              <a:tabLst>
                <a:tab pos="1979295" algn="l"/>
                <a:tab pos="2964815" algn="l"/>
                <a:tab pos="4528185" algn="l"/>
                <a:tab pos="7173595" algn="l"/>
              </a:tabLst>
            </a:pPr>
            <a:r>
              <a:rPr sz="2800" b="1" spc="-5" dirty="0">
                <a:solidFill>
                  <a:srgbClr val="FF3300"/>
                </a:solidFill>
                <a:latin typeface="Arial"/>
                <a:cs typeface="Arial"/>
              </a:rPr>
              <a:t>c</a:t>
            </a:r>
            <a:r>
              <a:rPr sz="2800" b="1" spc="-10" dirty="0">
                <a:solidFill>
                  <a:srgbClr val="FF3300"/>
                </a:solidFill>
                <a:latin typeface="Arial"/>
                <a:cs typeface="Arial"/>
              </a:rPr>
              <a:t>o</a:t>
            </a:r>
            <a:r>
              <a:rPr sz="2800" b="1" spc="-5" dirty="0">
                <a:solidFill>
                  <a:srgbClr val="FF3300"/>
                </a:solidFill>
                <a:latin typeface="Arial"/>
                <a:cs typeface="Arial"/>
              </a:rPr>
              <a:t>m</a:t>
            </a:r>
            <a:r>
              <a:rPr sz="2800" b="1" spc="-10" dirty="0">
                <a:solidFill>
                  <a:srgbClr val="FF3300"/>
                </a:solidFill>
                <a:latin typeface="Arial"/>
                <a:cs typeface="Arial"/>
              </a:rPr>
              <a:t>p</a:t>
            </a:r>
            <a:r>
              <a:rPr sz="2800" b="1" spc="-5" dirty="0">
                <a:solidFill>
                  <a:srgbClr val="FF3300"/>
                </a:solidFill>
                <a:latin typeface="Arial"/>
                <a:cs typeface="Arial"/>
              </a:rPr>
              <a:t>a</a:t>
            </a:r>
            <a:r>
              <a:rPr sz="2800" b="1" spc="-10" dirty="0">
                <a:solidFill>
                  <a:srgbClr val="FF3300"/>
                </a:solidFill>
                <a:latin typeface="Arial"/>
                <a:cs typeface="Arial"/>
              </a:rPr>
              <a:t>n</a:t>
            </a:r>
            <a:r>
              <a:rPr sz="2800" b="1" dirty="0">
                <a:solidFill>
                  <a:srgbClr val="FF3300"/>
                </a:solidFill>
                <a:latin typeface="Arial"/>
                <a:cs typeface="Arial"/>
              </a:rPr>
              <a:t>y	</a:t>
            </a:r>
            <a:r>
              <a:rPr sz="2800" spc="-5" dirty="0">
                <a:latin typeface="Arial"/>
                <a:cs typeface="Arial"/>
              </a:rPr>
              <a:t>ha</a:t>
            </a:r>
            <a:r>
              <a:rPr sz="2800" dirty="0">
                <a:latin typeface="Arial"/>
                <a:cs typeface="Arial"/>
              </a:rPr>
              <a:t>s	</a:t>
            </a:r>
            <a:r>
              <a:rPr sz="2800" spc="5" dirty="0">
                <a:latin typeface="Arial"/>
                <a:cs typeface="Arial"/>
              </a:rPr>
              <a:t>s</a:t>
            </a:r>
            <a:r>
              <a:rPr sz="2800" spc="-5" dirty="0">
                <a:latin typeface="Arial"/>
                <a:cs typeface="Arial"/>
              </a:rPr>
              <a:t>eve</a:t>
            </a:r>
            <a:r>
              <a:rPr sz="2800" spc="5" dirty="0">
                <a:latin typeface="Arial"/>
                <a:cs typeface="Arial"/>
              </a:rPr>
              <a:t>r</a:t>
            </a:r>
            <a:r>
              <a:rPr sz="2800" spc="-5" dirty="0">
                <a:latin typeface="Arial"/>
                <a:cs typeface="Arial"/>
              </a:rPr>
              <a:t>a</a:t>
            </a:r>
            <a:r>
              <a:rPr sz="2800" dirty="0">
                <a:latin typeface="Arial"/>
                <a:cs typeface="Arial"/>
              </a:rPr>
              <a:t>l	</a:t>
            </a:r>
            <a:r>
              <a:rPr sz="2800" b="1" spc="-5" dirty="0">
                <a:solidFill>
                  <a:srgbClr val="FF3300"/>
                </a:solidFill>
                <a:latin typeface="Arial"/>
                <a:cs typeface="Arial"/>
              </a:rPr>
              <a:t>d</a:t>
            </a:r>
            <a:r>
              <a:rPr sz="2800" b="1" spc="-10" dirty="0">
                <a:solidFill>
                  <a:srgbClr val="FF3300"/>
                </a:solidFill>
                <a:latin typeface="Arial"/>
                <a:cs typeface="Arial"/>
              </a:rPr>
              <a:t>e</a:t>
            </a:r>
            <a:r>
              <a:rPr sz="2800" b="1" spc="-5" dirty="0">
                <a:solidFill>
                  <a:srgbClr val="FF3300"/>
                </a:solidFill>
                <a:latin typeface="Arial"/>
                <a:cs typeface="Arial"/>
              </a:rPr>
              <a:t>par</a:t>
            </a:r>
            <a:r>
              <a:rPr sz="2800" b="1" dirty="0">
                <a:solidFill>
                  <a:srgbClr val="FF3300"/>
                </a:solidFill>
                <a:latin typeface="Arial"/>
                <a:cs typeface="Arial"/>
              </a:rPr>
              <a:t>t</a:t>
            </a:r>
            <a:r>
              <a:rPr sz="2800" b="1" spc="-10" dirty="0">
                <a:solidFill>
                  <a:srgbClr val="FF3300"/>
                </a:solidFill>
                <a:latin typeface="Arial"/>
                <a:cs typeface="Arial"/>
              </a:rPr>
              <a:t>m</a:t>
            </a:r>
            <a:r>
              <a:rPr sz="2800" b="1" spc="-5" dirty="0">
                <a:solidFill>
                  <a:srgbClr val="FF3300"/>
                </a:solidFill>
                <a:latin typeface="Arial"/>
                <a:cs typeface="Arial"/>
              </a:rPr>
              <a:t>ent</a:t>
            </a:r>
            <a:r>
              <a:rPr sz="2800" b="1" spc="20" dirty="0">
                <a:solidFill>
                  <a:srgbClr val="FF3300"/>
                </a:solidFill>
                <a:latin typeface="Arial"/>
                <a:cs typeface="Arial"/>
              </a:rPr>
              <a:t>s</a:t>
            </a:r>
            <a:r>
              <a:rPr sz="2800" dirty="0">
                <a:latin typeface="Arial"/>
                <a:cs typeface="Arial"/>
              </a:rPr>
              <a:t>.	</a:t>
            </a:r>
            <a:r>
              <a:rPr sz="2800" spc="-10" dirty="0">
                <a:latin typeface="Arial"/>
                <a:cs typeface="Arial"/>
              </a:rPr>
              <a:t>E</a:t>
            </a:r>
            <a:r>
              <a:rPr sz="2800" spc="-5" dirty="0">
                <a:latin typeface="Arial"/>
                <a:cs typeface="Arial"/>
              </a:rPr>
              <a:t>a</a:t>
            </a:r>
            <a:r>
              <a:rPr sz="2800" spc="5" dirty="0">
                <a:latin typeface="Arial"/>
                <a:cs typeface="Arial"/>
              </a:rPr>
              <a:t>c</a:t>
            </a:r>
            <a:r>
              <a:rPr sz="2800" dirty="0">
                <a:latin typeface="Arial"/>
                <a:cs typeface="Arial"/>
              </a:rPr>
              <a:t>h</a:t>
            </a:r>
            <a:endParaRPr sz="2800">
              <a:latin typeface="Arial"/>
              <a:cs typeface="Arial"/>
            </a:endParaRPr>
          </a:p>
        </p:txBody>
      </p:sp>
      <p:sp>
        <p:nvSpPr>
          <p:cNvPr id="6" name="object 6"/>
          <p:cNvSpPr txBox="1"/>
          <p:nvPr/>
        </p:nvSpPr>
        <p:spPr>
          <a:xfrm>
            <a:off x="1601469" y="2697479"/>
            <a:ext cx="8985250" cy="4085990"/>
          </a:xfrm>
          <a:prstGeom prst="rect">
            <a:avLst/>
          </a:prstGeom>
        </p:spPr>
        <p:txBody>
          <a:bodyPr vert="horz" wrap="square" lIns="0" tIns="97790" rIns="0" bIns="0" rtlCol="0">
            <a:spAutoFit/>
          </a:bodyPr>
          <a:lstStyle/>
          <a:p>
            <a:pPr marL="355600" marR="5080" algn="just">
              <a:lnSpc>
                <a:spcPct val="80000"/>
              </a:lnSpc>
              <a:spcBef>
                <a:spcPts val="770"/>
              </a:spcBef>
            </a:pPr>
            <a:r>
              <a:rPr sz="2800" spc="-5" dirty="0">
                <a:latin typeface="Arial"/>
                <a:cs typeface="Arial"/>
              </a:rPr>
              <a:t>department</a:t>
            </a:r>
            <a:r>
              <a:rPr sz="2800" dirty="0">
                <a:latin typeface="Arial"/>
                <a:cs typeface="Arial"/>
              </a:rPr>
              <a:t> </a:t>
            </a:r>
            <a:r>
              <a:rPr sz="2800" spc="-5" dirty="0">
                <a:latin typeface="Arial"/>
                <a:cs typeface="Arial"/>
              </a:rPr>
              <a:t>has</a:t>
            </a:r>
            <a:r>
              <a:rPr sz="2800" dirty="0">
                <a:latin typeface="Arial"/>
                <a:cs typeface="Arial"/>
              </a:rPr>
              <a:t> a</a:t>
            </a:r>
            <a:r>
              <a:rPr sz="2800" spc="5" dirty="0">
                <a:latin typeface="Arial"/>
                <a:cs typeface="Arial"/>
              </a:rPr>
              <a:t> </a:t>
            </a:r>
            <a:r>
              <a:rPr sz="2800" b="1" spc="-5" dirty="0">
                <a:solidFill>
                  <a:srgbClr val="FF3300"/>
                </a:solidFill>
                <a:latin typeface="Arial"/>
                <a:cs typeface="Arial"/>
              </a:rPr>
              <a:t>supervisor</a:t>
            </a:r>
            <a:r>
              <a:rPr sz="2800" b="1" dirty="0">
                <a:solidFill>
                  <a:srgbClr val="FF3300"/>
                </a:solidFill>
                <a:latin typeface="Arial"/>
                <a:cs typeface="Arial"/>
              </a:rPr>
              <a:t> </a:t>
            </a:r>
            <a:r>
              <a:rPr sz="2800" spc="-5" dirty="0">
                <a:latin typeface="Arial"/>
                <a:cs typeface="Arial"/>
              </a:rPr>
              <a:t>and</a:t>
            </a:r>
            <a:r>
              <a:rPr sz="2800" dirty="0">
                <a:latin typeface="Arial"/>
                <a:cs typeface="Arial"/>
              </a:rPr>
              <a:t> </a:t>
            </a:r>
            <a:r>
              <a:rPr sz="2800" spc="-5" dirty="0">
                <a:latin typeface="Arial"/>
                <a:cs typeface="Arial"/>
              </a:rPr>
              <a:t>at</a:t>
            </a:r>
            <a:r>
              <a:rPr sz="2800" dirty="0">
                <a:latin typeface="Arial"/>
                <a:cs typeface="Arial"/>
              </a:rPr>
              <a:t> </a:t>
            </a:r>
            <a:r>
              <a:rPr sz="2800" spc="-5" dirty="0">
                <a:latin typeface="Arial"/>
                <a:cs typeface="Arial"/>
              </a:rPr>
              <a:t>least</a:t>
            </a:r>
            <a:r>
              <a:rPr sz="2800" dirty="0">
                <a:latin typeface="Arial"/>
                <a:cs typeface="Arial"/>
              </a:rPr>
              <a:t> one </a:t>
            </a:r>
            <a:r>
              <a:rPr sz="2800" spc="5" dirty="0">
                <a:latin typeface="Arial"/>
                <a:cs typeface="Arial"/>
              </a:rPr>
              <a:t> </a:t>
            </a:r>
            <a:r>
              <a:rPr sz="2800" b="1" spc="-10" dirty="0">
                <a:solidFill>
                  <a:srgbClr val="FF3300"/>
                </a:solidFill>
                <a:latin typeface="Arial"/>
                <a:cs typeface="Arial"/>
              </a:rPr>
              <a:t>employee</a:t>
            </a:r>
            <a:r>
              <a:rPr sz="2800" spc="-10" dirty="0">
                <a:latin typeface="Arial"/>
                <a:cs typeface="Arial"/>
              </a:rPr>
              <a:t>. </a:t>
            </a:r>
            <a:r>
              <a:rPr sz="2800" spc="-5" dirty="0">
                <a:latin typeface="Arial"/>
                <a:cs typeface="Arial"/>
              </a:rPr>
              <a:t>Employees </a:t>
            </a:r>
            <a:r>
              <a:rPr sz="2800" dirty="0">
                <a:latin typeface="Arial"/>
                <a:cs typeface="Arial"/>
              </a:rPr>
              <a:t>must </a:t>
            </a:r>
            <a:r>
              <a:rPr sz="2800" spc="-5" dirty="0">
                <a:latin typeface="Arial"/>
                <a:cs typeface="Arial"/>
              </a:rPr>
              <a:t>be assigned </a:t>
            </a:r>
            <a:r>
              <a:rPr sz="2800" dirty="0">
                <a:latin typeface="Arial"/>
                <a:cs typeface="Arial"/>
              </a:rPr>
              <a:t>to </a:t>
            </a:r>
            <a:r>
              <a:rPr sz="2800" spc="-5" dirty="0">
                <a:latin typeface="Arial"/>
                <a:cs typeface="Arial"/>
              </a:rPr>
              <a:t>at least </a:t>
            </a:r>
            <a:r>
              <a:rPr sz="2800" dirty="0">
                <a:latin typeface="Arial"/>
                <a:cs typeface="Arial"/>
              </a:rPr>
              <a:t> </a:t>
            </a:r>
            <a:r>
              <a:rPr sz="2800" spc="-5" dirty="0">
                <a:latin typeface="Arial"/>
                <a:cs typeface="Arial"/>
              </a:rPr>
              <a:t>one,</a:t>
            </a:r>
            <a:r>
              <a:rPr sz="2800" dirty="0">
                <a:latin typeface="Arial"/>
                <a:cs typeface="Arial"/>
              </a:rPr>
              <a:t> </a:t>
            </a:r>
            <a:r>
              <a:rPr sz="2800" spc="-5" dirty="0">
                <a:latin typeface="Arial"/>
                <a:cs typeface="Arial"/>
              </a:rPr>
              <a:t>but</a:t>
            </a:r>
            <a:r>
              <a:rPr sz="2800" dirty="0">
                <a:latin typeface="Arial"/>
                <a:cs typeface="Arial"/>
              </a:rPr>
              <a:t> </a:t>
            </a:r>
            <a:r>
              <a:rPr sz="2800" spc="-5" dirty="0">
                <a:latin typeface="Arial"/>
                <a:cs typeface="Arial"/>
              </a:rPr>
              <a:t>possibly</a:t>
            </a:r>
            <a:r>
              <a:rPr sz="2800" dirty="0">
                <a:latin typeface="Arial"/>
                <a:cs typeface="Arial"/>
              </a:rPr>
              <a:t> more</a:t>
            </a:r>
            <a:r>
              <a:rPr sz="2800" spc="5" dirty="0">
                <a:latin typeface="Arial"/>
                <a:cs typeface="Arial"/>
              </a:rPr>
              <a:t> </a:t>
            </a:r>
            <a:r>
              <a:rPr sz="2800" spc="-5" dirty="0">
                <a:latin typeface="Arial"/>
                <a:cs typeface="Arial"/>
              </a:rPr>
              <a:t>departments.</a:t>
            </a:r>
            <a:r>
              <a:rPr sz="2800" dirty="0">
                <a:latin typeface="Arial"/>
                <a:cs typeface="Arial"/>
              </a:rPr>
              <a:t> </a:t>
            </a:r>
            <a:r>
              <a:rPr sz="2800" spc="-5" dirty="0">
                <a:latin typeface="Arial"/>
                <a:cs typeface="Arial"/>
              </a:rPr>
              <a:t>At</a:t>
            </a:r>
            <a:r>
              <a:rPr sz="2800" dirty="0">
                <a:latin typeface="Arial"/>
                <a:cs typeface="Arial"/>
              </a:rPr>
              <a:t> </a:t>
            </a:r>
            <a:r>
              <a:rPr sz="2800" spc="-5" dirty="0">
                <a:latin typeface="Arial"/>
                <a:cs typeface="Arial"/>
              </a:rPr>
              <a:t>least</a:t>
            </a:r>
            <a:r>
              <a:rPr sz="2800" dirty="0">
                <a:latin typeface="Arial"/>
                <a:cs typeface="Arial"/>
              </a:rPr>
              <a:t> one </a:t>
            </a:r>
            <a:r>
              <a:rPr sz="2800" spc="5" dirty="0">
                <a:latin typeface="Arial"/>
                <a:cs typeface="Arial"/>
              </a:rPr>
              <a:t> </a:t>
            </a:r>
            <a:r>
              <a:rPr sz="2800" spc="-5" dirty="0">
                <a:latin typeface="Arial"/>
                <a:cs typeface="Arial"/>
              </a:rPr>
              <a:t>employee </a:t>
            </a:r>
            <a:r>
              <a:rPr sz="2800" dirty="0">
                <a:latin typeface="Arial"/>
                <a:cs typeface="Arial"/>
              </a:rPr>
              <a:t>is </a:t>
            </a:r>
            <a:r>
              <a:rPr sz="2800" spc="-5" dirty="0">
                <a:latin typeface="Arial"/>
                <a:cs typeface="Arial"/>
              </a:rPr>
              <a:t>assigned </a:t>
            </a:r>
            <a:r>
              <a:rPr sz="2800" dirty="0">
                <a:latin typeface="Arial"/>
                <a:cs typeface="Arial"/>
              </a:rPr>
              <a:t>to a </a:t>
            </a:r>
            <a:r>
              <a:rPr sz="2800" b="1" spc="-5" dirty="0">
                <a:solidFill>
                  <a:srgbClr val="FF3300"/>
                </a:solidFill>
                <a:latin typeface="Arial"/>
                <a:cs typeface="Arial"/>
              </a:rPr>
              <a:t>project</a:t>
            </a:r>
            <a:r>
              <a:rPr sz="2800" spc="-5" dirty="0">
                <a:latin typeface="Arial"/>
                <a:cs typeface="Arial"/>
              </a:rPr>
              <a:t>, </a:t>
            </a:r>
            <a:r>
              <a:rPr sz="2800" dirty="0">
                <a:latin typeface="Arial"/>
                <a:cs typeface="Arial"/>
              </a:rPr>
              <a:t>but </a:t>
            </a:r>
            <a:r>
              <a:rPr sz="2800" spc="-5" dirty="0">
                <a:latin typeface="Arial"/>
                <a:cs typeface="Arial"/>
              </a:rPr>
              <a:t>an employee </a:t>
            </a:r>
            <a:r>
              <a:rPr sz="2800" dirty="0">
                <a:latin typeface="Arial"/>
                <a:cs typeface="Arial"/>
              </a:rPr>
              <a:t> may </a:t>
            </a:r>
            <a:r>
              <a:rPr sz="2800" spc="-5" dirty="0">
                <a:latin typeface="Arial"/>
                <a:cs typeface="Arial"/>
              </a:rPr>
              <a:t>be on vacation and not assigned </a:t>
            </a:r>
            <a:r>
              <a:rPr sz="2800" dirty="0">
                <a:latin typeface="Arial"/>
                <a:cs typeface="Arial"/>
              </a:rPr>
              <a:t>to </a:t>
            </a:r>
            <a:r>
              <a:rPr sz="2800" spc="-5" dirty="0">
                <a:latin typeface="Arial"/>
                <a:cs typeface="Arial"/>
              </a:rPr>
              <a:t>any projects. </a:t>
            </a:r>
            <a:r>
              <a:rPr sz="2800" dirty="0">
                <a:latin typeface="Arial"/>
                <a:cs typeface="Arial"/>
              </a:rPr>
              <a:t> </a:t>
            </a:r>
            <a:r>
              <a:rPr sz="2800" spc="-10" dirty="0">
                <a:latin typeface="Arial"/>
                <a:cs typeface="Arial"/>
              </a:rPr>
              <a:t>The</a:t>
            </a:r>
            <a:r>
              <a:rPr sz="2800" spc="-5" dirty="0">
                <a:latin typeface="Arial"/>
                <a:cs typeface="Arial"/>
              </a:rPr>
              <a:t> important</a:t>
            </a:r>
            <a:r>
              <a:rPr sz="2800" dirty="0">
                <a:latin typeface="Arial"/>
                <a:cs typeface="Arial"/>
              </a:rPr>
              <a:t> </a:t>
            </a:r>
            <a:r>
              <a:rPr sz="2800" spc="-5" dirty="0">
                <a:latin typeface="Arial"/>
                <a:cs typeface="Arial"/>
              </a:rPr>
              <a:t>data</a:t>
            </a:r>
            <a:r>
              <a:rPr sz="2800" dirty="0">
                <a:latin typeface="Arial"/>
                <a:cs typeface="Arial"/>
              </a:rPr>
              <a:t> </a:t>
            </a:r>
            <a:r>
              <a:rPr sz="2800" spc="-5" dirty="0">
                <a:latin typeface="Arial"/>
                <a:cs typeface="Arial"/>
              </a:rPr>
              <a:t>fields</a:t>
            </a:r>
            <a:r>
              <a:rPr sz="2800" dirty="0">
                <a:latin typeface="Arial"/>
                <a:cs typeface="Arial"/>
              </a:rPr>
              <a:t> are</a:t>
            </a:r>
            <a:r>
              <a:rPr sz="2800" spc="5" dirty="0">
                <a:latin typeface="Arial"/>
                <a:cs typeface="Arial"/>
              </a:rPr>
              <a:t> </a:t>
            </a:r>
            <a:r>
              <a:rPr sz="2800" spc="-5" dirty="0">
                <a:latin typeface="Arial"/>
                <a:cs typeface="Arial"/>
              </a:rPr>
              <a:t>the</a:t>
            </a:r>
            <a:r>
              <a:rPr sz="2800" dirty="0">
                <a:latin typeface="Arial"/>
                <a:cs typeface="Arial"/>
              </a:rPr>
              <a:t> names</a:t>
            </a:r>
            <a:r>
              <a:rPr sz="2800" spc="5" dirty="0">
                <a:latin typeface="Arial"/>
                <a:cs typeface="Arial"/>
              </a:rPr>
              <a:t> </a:t>
            </a:r>
            <a:r>
              <a:rPr sz="2800" spc="-5" dirty="0">
                <a:latin typeface="Arial"/>
                <a:cs typeface="Arial"/>
              </a:rPr>
              <a:t>of</a:t>
            </a:r>
            <a:r>
              <a:rPr sz="2800" dirty="0">
                <a:latin typeface="Arial"/>
                <a:cs typeface="Arial"/>
              </a:rPr>
              <a:t> </a:t>
            </a:r>
            <a:r>
              <a:rPr sz="2800" spc="-5" dirty="0">
                <a:latin typeface="Arial"/>
                <a:cs typeface="Arial"/>
              </a:rPr>
              <a:t>the </a:t>
            </a:r>
            <a:r>
              <a:rPr sz="2800" dirty="0">
                <a:latin typeface="Arial"/>
                <a:cs typeface="Arial"/>
              </a:rPr>
              <a:t> </a:t>
            </a:r>
            <a:r>
              <a:rPr sz="2800" spc="-5" dirty="0">
                <a:latin typeface="Arial"/>
                <a:cs typeface="Arial"/>
              </a:rPr>
              <a:t>departments, projects, supervisors and employees, as </a:t>
            </a:r>
            <a:r>
              <a:rPr sz="2800" dirty="0">
                <a:latin typeface="Arial"/>
                <a:cs typeface="Arial"/>
              </a:rPr>
              <a:t> </a:t>
            </a:r>
            <a:r>
              <a:rPr sz="2800" spc="-10" dirty="0">
                <a:latin typeface="Arial"/>
                <a:cs typeface="Arial"/>
              </a:rPr>
              <a:t>well </a:t>
            </a:r>
            <a:r>
              <a:rPr sz="2800" spc="-5" dirty="0">
                <a:latin typeface="Arial"/>
                <a:cs typeface="Arial"/>
              </a:rPr>
              <a:t>as the supervisor and employee number </a:t>
            </a:r>
            <a:r>
              <a:rPr sz="2800" dirty="0">
                <a:latin typeface="Arial"/>
                <a:cs typeface="Arial"/>
              </a:rPr>
              <a:t>and a </a:t>
            </a:r>
            <a:r>
              <a:rPr sz="2800" spc="5" dirty="0">
                <a:latin typeface="Arial"/>
                <a:cs typeface="Arial"/>
              </a:rPr>
              <a:t> </a:t>
            </a:r>
            <a:r>
              <a:rPr sz="2800" spc="-5" dirty="0">
                <a:latin typeface="Arial"/>
                <a:cs typeface="Arial"/>
              </a:rPr>
              <a:t>unique</a:t>
            </a:r>
            <a:r>
              <a:rPr sz="2800" spc="-10" dirty="0">
                <a:latin typeface="Arial"/>
                <a:cs typeface="Arial"/>
              </a:rPr>
              <a:t> </a:t>
            </a:r>
            <a:r>
              <a:rPr sz="2800" spc="-5" dirty="0">
                <a:latin typeface="Arial"/>
                <a:cs typeface="Arial"/>
              </a:rPr>
              <a:t>project</a:t>
            </a:r>
            <a:r>
              <a:rPr sz="2800" dirty="0">
                <a:latin typeface="Arial"/>
                <a:cs typeface="Arial"/>
              </a:rPr>
              <a:t> </a:t>
            </a:r>
            <a:r>
              <a:rPr sz="2800" spc="-5" dirty="0">
                <a:latin typeface="Arial"/>
                <a:cs typeface="Arial"/>
              </a:rPr>
              <a:t>number.</a:t>
            </a:r>
            <a:endParaRPr sz="2800">
              <a:latin typeface="Arial"/>
              <a:cs typeface="Arial"/>
            </a:endParaRPr>
          </a:p>
          <a:p>
            <a:pPr>
              <a:spcBef>
                <a:spcPts val="15"/>
              </a:spcBef>
            </a:pPr>
            <a:endParaRPr sz="2950">
              <a:latin typeface="Arial"/>
              <a:cs typeface="Arial"/>
            </a:endParaRPr>
          </a:p>
          <a:p>
            <a:pPr marL="355600" indent="-342900">
              <a:spcBef>
                <a:spcPts val="5"/>
              </a:spcBef>
              <a:buChar char="•"/>
              <a:tabLst>
                <a:tab pos="354965" algn="l"/>
                <a:tab pos="355600" algn="l"/>
              </a:tabLst>
            </a:pPr>
            <a:r>
              <a:rPr sz="2800" dirty="0">
                <a:latin typeface="Arial"/>
                <a:cs typeface="Arial"/>
              </a:rPr>
              <a:t>A</a:t>
            </a:r>
            <a:r>
              <a:rPr sz="2800" spc="-15" dirty="0">
                <a:latin typeface="Arial"/>
                <a:cs typeface="Arial"/>
              </a:rPr>
              <a:t> </a:t>
            </a:r>
            <a:r>
              <a:rPr sz="2800" spc="-5" dirty="0">
                <a:latin typeface="Arial"/>
                <a:cs typeface="Arial"/>
              </a:rPr>
              <a:t>true entity</a:t>
            </a:r>
            <a:r>
              <a:rPr sz="2800" spc="-15" dirty="0">
                <a:latin typeface="Arial"/>
                <a:cs typeface="Arial"/>
              </a:rPr>
              <a:t> </a:t>
            </a:r>
            <a:r>
              <a:rPr sz="2800" dirty="0">
                <a:latin typeface="Arial"/>
                <a:cs typeface="Arial"/>
              </a:rPr>
              <a:t>should</a:t>
            </a:r>
            <a:r>
              <a:rPr sz="2800" spc="-10" dirty="0">
                <a:latin typeface="Arial"/>
                <a:cs typeface="Arial"/>
              </a:rPr>
              <a:t> </a:t>
            </a:r>
            <a:r>
              <a:rPr sz="2800" spc="-5" dirty="0">
                <a:latin typeface="Arial"/>
                <a:cs typeface="Arial"/>
              </a:rPr>
              <a:t>have </a:t>
            </a:r>
            <a:r>
              <a:rPr sz="2800" dirty="0">
                <a:latin typeface="Arial"/>
                <a:cs typeface="Arial"/>
              </a:rPr>
              <a:t>more</a:t>
            </a:r>
            <a:r>
              <a:rPr sz="2800" spc="-5" dirty="0">
                <a:latin typeface="Arial"/>
                <a:cs typeface="Arial"/>
              </a:rPr>
              <a:t> than</a:t>
            </a:r>
            <a:r>
              <a:rPr sz="2800" spc="-10" dirty="0">
                <a:latin typeface="Arial"/>
                <a:cs typeface="Arial"/>
              </a:rPr>
              <a:t> </a:t>
            </a:r>
            <a:r>
              <a:rPr sz="2800" spc="-5" dirty="0">
                <a:latin typeface="Arial"/>
                <a:cs typeface="Arial"/>
              </a:rPr>
              <a:t>one instance</a:t>
            </a:r>
            <a:endParaRPr sz="2800">
              <a:latin typeface="Arial"/>
              <a:cs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497840"/>
            <a:ext cx="5019040" cy="695960"/>
          </a:xfrm>
          <a:prstGeom prst="rect">
            <a:avLst/>
          </a:prstGeom>
        </p:spPr>
        <p:txBody>
          <a:bodyPr vert="horz" wrap="square" lIns="0" tIns="12700" rIns="0" bIns="0" rtlCol="0" anchor="ctr">
            <a:spAutoFit/>
          </a:bodyPr>
          <a:lstStyle/>
          <a:p>
            <a:pPr marL="12700">
              <a:lnSpc>
                <a:spcPct val="100000"/>
              </a:lnSpc>
              <a:spcBef>
                <a:spcPts val="100"/>
              </a:spcBef>
            </a:pPr>
            <a:r>
              <a:rPr spc="-10" dirty="0"/>
              <a:t>Find</a:t>
            </a:r>
            <a:r>
              <a:rPr spc="-60" dirty="0"/>
              <a:t> </a:t>
            </a:r>
            <a:r>
              <a:rPr spc="-5" dirty="0"/>
              <a:t>Relationships</a:t>
            </a:r>
          </a:p>
        </p:txBody>
      </p:sp>
      <p:sp>
        <p:nvSpPr>
          <p:cNvPr id="3" name="object 3"/>
          <p:cNvSpPr txBox="1"/>
          <p:nvPr/>
        </p:nvSpPr>
        <p:spPr>
          <a:xfrm>
            <a:off x="2058670" y="1634490"/>
            <a:ext cx="7267575" cy="2246630"/>
          </a:xfrm>
          <a:prstGeom prst="rect">
            <a:avLst/>
          </a:prstGeom>
        </p:spPr>
        <p:txBody>
          <a:bodyPr vert="horz" wrap="square" lIns="0" tIns="12700" rIns="0" bIns="0" rtlCol="0">
            <a:spAutoFit/>
          </a:bodyPr>
          <a:lstStyle/>
          <a:p>
            <a:pPr marL="354965" marR="972185" indent="-342900">
              <a:spcBef>
                <a:spcPts val="100"/>
              </a:spcBef>
              <a:buChar char="•"/>
              <a:tabLst>
                <a:tab pos="354965" algn="l"/>
                <a:tab pos="355600" algn="l"/>
              </a:tabLst>
            </a:pPr>
            <a:r>
              <a:rPr sz="2800" spc="-5" dirty="0">
                <a:latin typeface="Arial"/>
                <a:cs typeface="Arial"/>
              </a:rPr>
              <a:t>Aim</a:t>
            </a:r>
            <a:r>
              <a:rPr sz="2800" spc="10" dirty="0">
                <a:latin typeface="Arial"/>
                <a:cs typeface="Arial"/>
              </a:rPr>
              <a:t> </a:t>
            </a:r>
            <a:r>
              <a:rPr sz="2800" dirty="0">
                <a:latin typeface="Arial"/>
                <a:cs typeface="Arial"/>
              </a:rPr>
              <a:t>is to </a:t>
            </a:r>
            <a:r>
              <a:rPr sz="2800" spc="-5" dirty="0">
                <a:latin typeface="Arial"/>
                <a:cs typeface="Arial"/>
              </a:rPr>
              <a:t>identify</a:t>
            </a:r>
            <a:r>
              <a:rPr sz="2800" spc="-15" dirty="0">
                <a:latin typeface="Arial"/>
                <a:cs typeface="Arial"/>
              </a:rPr>
              <a:t> </a:t>
            </a:r>
            <a:r>
              <a:rPr sz="2800" spc="-5" dirty="0">
                <a:latin typeface="Arial"/>
                <a:cs typeface="Arial"/>
              </a:rPr>
              <a:t>the</a:t>
            </a:r>
            <a:r>
              <a:rPr sz="2800" dirty="0">
                <a:latin typeface="Arial"/>
                <a:cs typeface="Arial"/>
              </a:rPr>
              <a:t> </a:t>
            </a:r>
            <a:r>
              <a:rPr sz="2800" spc="-5" dirty="0">
                <a:latin typeface="Arial"/>
                <a:cs typeface="Arial"/>
              </a:rPr>
              <a:t>associations,</a:t>
            </a:r>
            <a:r>
              <a:rPr sz="2800" dirty="0">
                <a:latin typeface="Arial"/>
                <a:cs typeface="Arial"/>
              </a:rPr>
              <a:t> </a:t>
            </a:r>
            <a:r>
              <a:rPr sz="2800" spc="-10" dirty="0">
                <a:latin typeface="Arial"/>
                <a:cs typeface="Arial"/>
              </a:rPr>
              <a:t>the </a:t>
            </a:r>
            <a:r>
              <a:rPr sz="2800" spc="-760" dirty="0">
                <a:latin typeface="Arial"/>
                <a:cs typeface="Arial"/>
              </a:rPr>
              <a:t> </a:t>
            </a:r>
            <a:r>
              <a:rPr sz="2800" spc="-5" dirty="0">
                <a:latin typeface="Arial"/>
                <a:cs typeface="Arial"/>
              </a:rPr>
              <a:t>connections</a:t>
            </a:r>
            <a:r>
              <a:rPr sz="2800" spc="-10" dirty="0">
                <a:latin typeface="Arial"/>
                <a:cs typeface="Arial"/>
              </a:rPr>
              <a:t> </a:t>
            </a:r>
            <a:r>
              <a:rPr sz="2800" spc="-5" dirty="0">
                <a:latin typeface="Arial"/>
                <a:cs typeface="Arial"/>
              </a:rPr>
              <a:t>between</a:t>
            </a:r>
            <a:r>
              <a:rPr sz="2800" spc="-10" dirty="0">
                <a:latin typeface="Arial"/>
                <a:cs typeface="Arial"/>
              </a:rPr>
              <a:t> </a:t>
            </a:r>
            <a:r>
              <a:rPr sz="2800" spc="-5" dirty="0">
                <a:latin typeface="Arial"/>
                <a:cs typeface="Arial"/>
              </a:rPr>
              <a:t>pairs of entities.</a:t>
            </a:r>
            <a:endParaRPr sz="2800">
              <a:latin typeface="Arial"/>
              <a:cs typeface="Arial"/>
            </a:endParaRPr>
          </a:p>
          <a:p>
            <a:pPr marL="354965" marR="5080" indent="-342900">
              <a:spcBef>
                <a:spcPts val="690"/>
              </a:spcBef>
              <a:buChar char="•"/>
              <a:tabLst>
                <a:tab pos="354965" algn="l"/>
                <a:tab pos="355600" algn="l"/>
              </a:tabLst>
            </a:pPr>
            <a:r>
              <a:rPr sz="2800" dirty="0">
                <a:latin typeface="Arial"/>
                <a:cs typeface="Arial"/>
              </a:rPr>
              <a:t>A simple </a:t>
            </a:r>
            <a:r>
              <a:rPr sz="2800" spc="-5" dirty="0">
                <a:latin typeface="Arial"/>
                <a:cs typeface="Arial"/>
              </a:rPr>
              <a:t>approach </a:t>
            </a:r>
            <a:r>
              <a:rPr sz="2800" dirty="0">
                <a:latin typeface="Arial"/>
                <a:cs typeface="Arial"/>
              </a:rPr>
              <a:t>to </a:t>
            </a:r>
            <a:r>
              <a:rPr sz="2800" spc="-5" dirty="0">
                <a:latin typeface="Arial"/>
                <a:cs typeface="Arial"/>
              </a:rPr>
              <a:t>do this is using </a:t>
            </a:r>
            <a:r>
              <a:rPr sz="2800" dirty="0">
                <a:latin typeface="Arial"/>
                <a:cs typeface="Arial"/>
              </a:rPr>
              <a:t>a </a:t>
            </a:r>
            <a:r>
              <a:rPr sz="2800" spc="5" dirty="0">
                <a:latin typeface="Arial"/>
                <a:cs typeface="Arial"/>
              </a:rPr>
              <a:t> </a:t>
            </a:r>
            <a:r>
              <a:rPr sz="2800" spc="-5" dirty="0">
                <a:latin typeface="Arial"/>
                <a:cs typeface="Arial"/>
              </a:rPr>
              <a:t>relationship</a:t>
            </a:r>
            <a:r>
              <a:rPr sz="2800" spc="-10" dirty="0">
                <a:latin typeface="Arial"/>
                <a:cs typeface="Arial"/>
              </a:rPr>
              <a:t> </a:t>
            </a:r>
            <a:r>
              <a:rPr sz="2800" dirty="0">
                <a:latin typeface="Arial"/>
                <a:cs typeface="Arial"/>
              </a:rPr>
              <a:t>matrix</a:t>
            </a:r>
            <a:r>
              <a:rPr sz="2800" spc="-20" dirty="0">
                <a:latin typeface="Arial"/>
                <a:cs typeface="Arial"/>
              </a:rPr>
              <a:t> </a:t>
            </a:r>
            <a:r>
              <a:rPr sz="2800" spc="-5" dirty="0">
                <a:latin typeface="Arial"/>
                <a:cs typeface="Arial"/>
              </a:rPr>
              <a:t>(table)</a:t>
            </a:r>
            <a:r>
              <a:rPr sz="2800" spc="5" dirty="0">
                <a:latin typeface="Arial"/>
                <a:cs typeface="Arial"/>
              </a:rPr>
              <a:t> </a:t>
            </a:r>
            <a:r>
              <a:rPr sz="2800" spc="-5" dirty="0">
                <a:latin typeface="Arial"/>
                <a:cs typeface="Arial"/>
              </a:rPr>
              <a:t>that has </a:t>
            </a:r>
            <a:r>
              <a:rPr sz="2800" spc="-10" dirty="0">
                <a:latin typeface="Arial"/>
                <a:cs typeface="Arial"/>
              </a:rPr>
              <a:t>rows</a:t>
            </a:r>
            <a:r>
              <a:rPr sz="2800" spc="5" dirty="0">
                <a:latin typeface="Arial"/>
                <a:cs typeface="Arial"/>
              </a:rPr>
              <a:t> </a:t>
            </a:r>
            <a:r>
              <a:rPr sz="2800" dirty="0">
                <a:latin typeface="Arial"/>
                <a:cs typeface="Arial"/>
              </a:rPr>
              <a:t>and </a:t>
            </a:r>
            <a:r>
              <a:rPr sz="2800" spc="-765" dirty="0">
                <a:latin typeface="Arial"/>
                <a:cs typeface="Arial"/>
              </a:rPr>
              <a:t> </a:t>
            </a:r>
            <a:r>
              <a:rPr sz="2800" dirty="0">
                <a:latin typeface="Arial"/>
                <a:cs typeface="Arial"/>
              </a:rPr>
              <a:t>columns</a:t>
            </a:r>
            <a:r>
              <a:rPr sz="2800" spc="-5" dirty="0">
                <a:latin typeface="Arial"/>
                <a:cs typeface="Arial"/>
              </a:rPr>
              <a:t> for</a:t>
            </a:r>
            <a:r>
              <a:rPr sz="2800" spc="5" dirty="0">
                <a:latin typeface="Arial"/>
                <a:cs typeface="Arial"/>
              </a:rPr>
              <a:t> </a:t>
            </a:r>
            <a:r>
              <a:rPr sz="2800" spc="-5" dirty="0">
                <a:latin typeface="Arial"/>
                <a:cs typeface="Arial"/>
              </a:rPr>
              <a:t>each of</a:t>
            </a:r>
            <a:r>
              <a:rPr sz="2800" dirty="0">
                <a:latin typeface="Arial"/>
                <a:cs typeface="Arial"/>
              </a:rPr>
              <a:t> </a:t>
            </a:r>
            <a:r>
              <a:rPr sz="2800" spc="-5" dirty="0">
                <a:latin typeface="Arial"/>
                <a:cs typeface="Arial"/>
              </a:rPr>
              <a:t>the identified entities.</a:t>
            </a:r>
            <a:endParaRPr sz="2800">
              <a:latin typeface="Arial"/>
              <a:cs typeface="Arial"/>
            </a:endParaRPr>
          </a:p>
        </p:txBody>
      </p:sp>
      <p:pic>
        <p:nvPicPr>
          <p:cNvPr id="4" name="object 4"/>
          <p:cNvPicPr/>
          <p:nvPr/>
        </p:nvPicPr>
        <p:blipFill>
          <a:blip r:embed="rId2" cstate="print"/>
          <a:stretch>
            <a:fillRect/>
          </a:stretch>
        </p:blipFill>
        <p:spPr>
          <a:xfrm>
            <a:off x="2072437" y="4051955"/>
            <a:ext cx="8065372" cy="2686639"/>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4590" y="497840"/>
            <a:ext cx="7310755" cy="695960"/>
          </a:xfrm>
          <a:prstGeom prst="rect">
            <a:avLst/>
          </a:prstGeom>
        </p:spPr>
        <p:txBody>
          <a:bodyPr vert="horz" wrap="square" lIns="0" tIns="12700" rIns="0" bIns="0" rtlCol="0" anchor="ctr">
            <a:spAutoFit/>
          </a:bodyPr>
          <a:lstStyle/>
          <a:p>
            <a:pPr marL="12700">
              <a:lnSpc>
                <a:spcPct val="100000"/>
              </a:lnSpc>
              <a:spcBef>
                <a:spcPts val="100"/>
              </a:spcBef>
            </a:pPr>
            <a:r>
              <a:rPr spc="-5" dirty="0"/>
              <a:t>Find</a:t>
            </a:r>
            <a:r>
              <a:rPr spc="-25" dirty="0"/>
              <a:t> </a:t>
            </a:r>
            <a:r>
              <a:rPr spc="-10" dirty="0"/>
              <a:t>Relationships</a:t>
            </a:r>
            <a:r>
              <a:rPr spc="-25" dirty="0"/>
              <a:t> </a:t>
            </a:r>
            <a:r>
              <a:rPr spc="-5" dirty="0"/>
              <a:t>(Contd.)</a:t>
            </a:r>
          </a:p>
        </p:txBody>
      </p:sp>
      <p:sp>
        <p:nvSpPr>
          <p:cNvPr id="3" name="object 3"/>
          <p:cNvSpPr txBox="1">
            <a:spLocks noGrp="1"/>
          </p:cNvSpPr>
          <p:nvPr>
            <p:ph type="body" idx="1"/>
          </p:nvPr>
        </p:nvSpPr>
        <p:spPr>
          <a:xfrm>
            <a:off x="2362200" y="1825626"/>
            <a:ext cx="10515600" cy="1736373"/>
          </a:xfrm>
          <a:prstGeom prst="rect">
            <a:avLst/>
          </a:prstGeom>
        </p:spPr>
        <p:txBody>
          <a:bodyPr vert="horz" wrap="square" lIns="0" tIns="12700" rIns="0" bIns="0" rtlCol="0">
            <a:spAutoFit/>
          </a:bodyPr>
          <a:lstStyle/>
          <a:p>
            <a:pPr marL="358775" marR="5080" indent="-341630">
              <a:lnSpc>
                <a:spcPct val="99900"/>
              </a:lnSpc>
              <a:spcBef>
                <a:spcPts val="100"/>
              </a:spcBef>
              <a:tabLst>
                <a:tab pos="358775" algn="l"/>
                <a:tab pos="359410" algn="l"/>
              </a:tabLst>
            </a:pPr>
            <a:r>
              <a:rPr dirty="0"/>
              <a:t>Go</a:t>
            </a:r>
            <a:r>
              <a:rPr spc="-10" dirty="0"/>
              <a:t> </a:t>
            </a:r>
            <a:r>
              <a:rPr spc="-5" dirty="0"/>
              <a:t>through each cell</a:t>
            </a:r>
            <a:r>
              <a:rPr spc="5" dirty="0"/>
              <a:t> </a:t>
            </a:r>
            <a:r>
              <a:rPr spc="-5" dirty="0"/>
              <a:t>and decide</a:t>
            </a:r>
            <a:r>
              <a:rPr spc="-10" dirty="0"/>
              <a:t> whether</a:t>
            </a:r>
            <a:r>
              <a:rPr spc="5" dirty="0"/>
              <a:t> </a:t>
            </a:r>
            <a:r>
              <a:rPr spc="-5" dirty="0"/>
              <a:t>or not </a:t>
            </a:r>
            <a:r>
              <a:rPr dirty="0"/>
              <a:t> there</a:t>
            </a:r>
            <a:r>
              <a:rPr spc="-10" dirty="0"/>
              <a:t> </a:t>
            </a:r>
            <a:r>
              <a:rPr dirty="0"/>
              <a:t>is </a:t>
            </a:r>
            <a:r>
              <a:rPr spc="-5" dirty="0"/>
              <a:t>an association.</a:t>
            </a:r>
            <a:r>
              <a:rPr dirty="0"/>
              <a:t> </a:t>
            </a:r>
            <a:r>
              <a:rPr spc="-10" dirty="0"/>
              <a:t>For</a:t>
            </a:r>
            <a:r>
              <a:rPr spc="5" dirty="0"/>
              <a:t> </a:t>
            </a:r>
            <a:r>
              <a:rPr spc="-5" dirty="0"/>
              <a:t>example,</a:t>
            </a:r>
            <a:r>
              <a:rPr spc="10" dirty="0"/>
              <a:t> </a:t>
            </a:r>
            <a:r>
              <a:rPr spc="-5" dirty="0"/>
              <a:t>the</a:t>
            </a:r>
            <a:r>
              <a:rPr spc="5" dirty="0"/>
              <a:t> </a:t>
            </a:r>
            <a:r>
              <a:rPr spc="-5" dirty="0"/>
              <a:t>first</a:t>
            </a:r>
            <a:r>
              <a:rPr dirty="0"/>
              <a:t> cell </a:t>
            </a:r>
            <a:r>
              <a:rPr spc="-765" dirty="0"/>
              <a:t> </a:t>
            </a:r>
            <a:r>
              <a:rPr spc="-5" dirty="0"/>
              <a:t>on</a:t>
            </a:r>
            <a:r>
              <a:rPr dirty="0"/>
              <a:t> </a:t>
            </a:r>
            <a:r>
              <a:rPr spc="-5" dirty="0"/>
              <a:t>the</a:t>
            </a:r>
            <a:r>
              <a:rPr dirty="0"/>
              <a:t> </a:t>
            </a:r>
            <a:r>
              <a:rPr spc="-5" dirty="0"/>
              <a:t>second </a:t>
            </a:r>
            <a:r>
              <a:rPr dirty="0"/>
              <a:t>row</a:t>
            </a:r>
            <a:r>
              <a:rPr spc="-25" dirty="0"/>
              <a:t> </a:t>
            </a:r>
            <a:r>
              <a:rPr dirty="0"/>
              <a:t>is </a:t>
            </a:r>
            <a:r>
              <a:rPr spc="-5" dirty="0"/>
              <a:t>used</a:t>
            </a:r>
            <a:r>
              <a:rPr spc="10" dirty="0"/>
              <a:t> </a:t>
            </a:r>
            <a:r>
              <a:rPr spc="-5" dirty="0"/>
              <a:t>to indicate if</a:t>
            </a:r>
            <a:r>
              <a:rPr dirty="0"/>
              <a:t> </a:t>
            </a:r>
            <a:r>
              <a:rPr spc="-5" dirty="0"/>
              <a:t>there is</a:t>
            </a:r>
            <a:r>
              <a:rPr dirty="0"/>
              <a:t> a </a:t>
            </a:r>
            <a:r>
              <a:rPr spc="-765" dirty="0"/>
              <a:t> </a:t>
            </a:r>
            <a:r>
              <a:rPr spc="-5" dirty="0"/>
              <a:t>relationship </a:t>
            </a:r>
            <a:r>
              <a:rPr spc="-10" dirty="0"/>
              <a:t>between</a:t>
            </a:r>
            <a:r>
              <a:rPr spc="-5" dirty="0"/>
              <a:t> the entity</a:t>
            </a:r>
            <a:r>
              <a:rPr dirty="0"/>
              <a:t> </a:t>
            </a:r>
            <a:r>
              <a:rPr spc="5" dirty="0"/>
              <a:t>"</a:t>
            </a:r>
            <a:r>
              <a:rPr spc="5" dirty="0">
                <a:solidFill>
                  <a:srgbClr val="FF3300"/>
                </a:solidFill>
              </a:rPr>
              <a:t>Employee</a:t>
            </a:r>
            <a:r>
              <a:rPr spc="5" dirty="0"/>
              <a:t>"</a:t>
            </a:r>
            <a:r>
              <a:rPr dirty="0"/>
              <a:t> </a:t>
            </a:r>
            <a:r>
              <a:rPr spc="-5" dirty="0"/>
              <a:t>and </a:t>
            </a:r>
            <a:r>
              <a:rPr dirty="0"/>
              <a:t> the</a:t>
            </a:r>
            <a:r>
              <a:rPr spc="-15" dirty="0"/>
              <a:t> </a:t>
            </a:r>
            <a:r>
              <a:rPr dirty="0"/>
              <a:t>entity</a:t>
            </a:r>
            <a:r>
              <a:rPr spc="-15" dirty="0"/>
              <a:t> </a:t>
            </a:r>
            <a:r>
              <a:rPr dirty="0"/>
              <a:t>"</a:t>
            </a:r>
            <a:r>
              <a:rPr dirty="0">
                <a:solidFill>
                  <a:srgbClr val="FF3300"/>
                </a:solidFill>
              </a:rPr>
              <a:t>Department</a:t>
            </a:r>
            <a:r>
              <a:rPr dirty="0"/>
              <a:t>".</a:t>
            </a:r>
            <a:endParaRPr/>
          </a:p>
        </p:txBody>
      </p:sp>
      <p:pic>
        <p:nvPicPr>
          <p:cNvPr id="4" name="object 4"/>
          <p:cNvPicPr/>
          <p:nvPr/>
        </p:nvPicPr>
        <p:blipFill>
          <a:blip r:embed="rId2" cstate="print"/>
          <a:stretch>
            <a:fillRect/>
          </a:stretch>
        </p:blipFill>
        <p:spPr>
          <a:xfrm>
            <a:off x="2184902" y="4069079"/>
            <a:ext cx="8050797" cy="244602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3690" y="497840"/>
            <a:ext cx="6316345" cy="695960"/>
          </a:xfrm>
          <a:prstGeom prst="rect">
            <a:avLst/>
          </a:prstGeom>
        </p:spPr>
        <p:txBody>
          <a:bodyPr vert="horz" wrap="square" lIns="0" tIns="12700" rIns="0" bIns="0" rtlCol="0" anchor="ctr">
            <a:spAutoFit/>
          </a:bodyPr>
          <a:lstStyle/>
          <a:p>
            <a:pPr marL="12700">
              <a:lnSpc>
                <a:spcPct val="100000"/>
              </a:lnSpc>
              <a:spcBef>
                <a:spcPts val="100"/>
              </a:spcBef>
            </a:pPr>
            <a:r>
              <a:rPr spc="-10" dirty="0"/>
              <a:t>Identified</a:t>
            </a:r>
            <a:r>
              <a:rPr spc="-80" dirty="0"/>
              <a:t> </a:t>
            </a:r>
            <a:r>
              <a:rPr spc="-5" dirty="0"/>
              <a:t>Relationships</a:t>
            </a:r>
          </a:p>
        </p:txBody>
      </p:sp>
      <p:sp>
        <p:nvSpPr>
          <p:cNvPr id="3" name="object 3"/>
          <p:cNvSpPr txBox="1"/>
          <p:nvPr/>
        </p:nvSpPr>
        <p:spPr>
          <a:xfrm>
            <a:off x="2058670" y="1405890"/>
            <a:ext cx="7943215" cy="5021580"/>
          </a:xfrm>
          <a:prstGeom prst="rect">
            <a:avLst/>
          </a:prstGeom>
        </p:spPr>
        <p:txBody>
          <a:bodyPr vert="horz" wrap="square" lIns="0" tIns="12700" rIns="0" bIns="0" rtlCol="0">
            <a:spAutoFit/>
          </a:bodyPr>
          <a:lstStyle/>
          <a:p>
            <a:pPr marL="354965" marR="5080" indent="-342900">
              <a:spcBef>
                <a:spcPts val="100"/>
              </a:spcBef>
            </a:pPr>
            <a:r>
              <a:rPr sz="3200" spc="5" dirty="0">
                <a:latin typeface="Arial"/>
                <a:cs typeface="Arial"/>
              </a:rPr>
              <a:t>Names </a:t>
            </a:r>
            <a:r>
              <a:rPr sz="3200" dirty="0">
                <a:latin typeface="Arial"/>
                <a:cs typeface="Arial"/>
              </a:rPr>
              <a:t>placed </a:t>
            </a:r>
            <a:r>
              <a:rPr sz="3200" spc="-5" dirty="0">
                <a:latin typeface="Arial"/>
                <a:cs typeface="Arial"/>
              </a:rPr>
              <a:t>in the cells are </a:t>
            </a:r>
            <a:r>
              <a:rPr sz="3200" spc="5" dirty="0">
                <a:latin typeface="Arial"/>
                <a:cs typeface="Arial"/>
              </a:rPr>
              <a:t>meant </a:t>
            </a:r>
            <a:r>
              <a:rPr sz="3200" spc="-5" dirty="0">
                <a:latin typeface="Arial"/>
                <a:cs typeface="Arial"/>
              </a:rPr>
              <a:t>to </a:t>
            </a:r>
            <a:r>
              <a:rPr sz="3200" dirty="0">
                <a:latin typeface="Arial"/>
                <a:cs typeface="Arial"/>
              </a:rPr>
              <a:t> capture/describe</a:t>
            </a:r>
            <a:r>
              <a:rPr sz="3200" spc="-20" dirty="0">
                <a:latin typeface="Arial"/>
                <a:cs typeface="Arial"/>
              </a:rPr>
              <a:t> </a:t>
            </a:r>
            <a:r>
              <a:rPr sz="3200" spc="-5" dirty="0">
                <a:latin typeface="Arial"/>
                <a:cs typeface="Arial"/>
              </a:rPr>
              <a:t>the</a:t>
            </a:r>
            <a:r>
              <a:rPr sz="3200" spc="-15" dirty="0">
                <a:latin typeface="Arial"/>
                <a:cs typeface="Arial"/>
              </a:rPr>
              <a:t> </a:t>
            </a:r>
            <a:r>
              <a:rPr sz="3200" dirty="0">
                <a:latin typeface="Arial"/>
                <a:cs typeface="Arial"/>
              </a:rPr>
              <a:t>relationships.</a:t>
            </a:r>
            <a:r>
              <a:rPr sz="3200" spc="-30" dirty="0">
                <a:latin typeface="Arial"/>
                <a:cs typeface="Arial"/>
              </a:rPr>
              <a:t> </a:t>
            </a:r>
            <a:r>
              <a:rPr sz="3200" dirty="0">
                <a:latin typeface="Arial"/>
                <a:cs typeface="Arial"/>
              </a:rPr>
              <a:t>So</a:t>
            </a:r>
            <a:r>
              <a:rPr sz="3200" spc="-10" dirty="0">
                <a:latin typeface="Arial"/>
                <a:cs typeface="Arial"/>
              </a:rPr>
              <a:t> </a:t>
            </a:r>
            <a:r>
              <a:rPr sz="3200" spc="-5" dirty="0">
                <a:latin typeface="Arial"/>
                <a:cs typeface="Arial"/>
              </a:rPr>
              <a:t>you </a:t>
            </a:r>
            <a:r>
              <a:rPr sz="3200" spc="-875" dirty="0">
                <a:latin typeface="Arial"/>
                <a:cs typeface="Arial"/>
              </a:rPr>
              <a:t> </a:t>
            </a:r>
            <a:r>
              <a:rPr sz="3200" dirty="0">
                <a:latin typeface="Arial"/>
                <a:cs typeface="Arial"/>
              </a:rPr>
              <a:t>can</a:t>
            </a:r>
            <a:r>
              <a:rPr sz="3200" spc="-5" dirty="0">
                <a:latin typeface="Arial"/>
                <a:cs typeface="Arial"/>
              </a:rPr>
              <a:t> </a:t>
            </a:r>
            <a:r>
              <a:rPr sz="3200" dirty="0">
                <a:latin typeface="Arial"/>
                <a:cs typeface="Arial"/>
              </a:rPr>
              <a:t>use them</a:t>
            </a:r>
            <a:r>
              <a:rPr sz="3200" spc="5" dirty="0">
                <a:latin typeface="Arial"/>
                <a:cs typeface="Arial"/>
              </a:rPr>
              <a:t> </a:t>
            </a:r>
            <a:r>
              <a:rPr sz="3200" spc="-5" dirty="0">
                <a:latin typeface="Arial"/>
                <a:cs typeface="Arial"/>
              </a:rPr>
              <a:t>like</a:t>
            </a:r>
            <a:r>
              <a:rPr sz="3200" dirty="0">
                <a:latin typeface="Arial"/>
                <a:cs typeface="Arial"/>
              </a:rPr>
              <a:t> </a:t>
            </a:r>
            <a:r>
              <a:rPr sz="3200" spc="-5" dirty="0">
                <a:latin typeface="Arial"/>
                <a:cs typeface="Arial"/>
              </a:rPr>
              <a:t>this</a:t>
            </a:r>
            <a:endParaRPr sz="3200">
              <a:latin typeface="Arial"/>
              <a:cs typeface="Arial"/>
            </a:endParaRPr>
          </a:p>
          <a:p>
            <a:pPr marL="355600" indent="-342900">
              <a:spcBef>
                <a:spcPts val="790"/>
              </a:spcBef>
              <a:buChar char="•"/>
              <a:tabLst>
                <a:tab pos="354965" algn="l"/>
                <a:tab pos="355600" algn="l"/>
              </a:tabLst>
            </a:pPr>
            <a:r>
              <a:rPr sz="3200" dirty="0">
                <a:latin typeface="Arial"/>
                <a:cs typeface="Arial"/>
              </a:rPr>
              <a:t>A</a:t>
            </a:r>
            <a:r>
              <a:rPr sz="3200" spc="-15" dirty="0">
                <a:latin typeface="Arial"/>
                <a:cs typeface="Arial"/>
              </a:rPr>
              <a:t> </a:t>
            </a:r>
            <a:r>
              <a:rPr sz="3200" dirty="0">
                <a:latin typeface="Arial"/>
                <a:cs typeface="Arial"/>
              </a:rPr>
              <a:t>Department</a:t>
            </a:r>
            <a:r>
              <a:rPr sz="3200" spc="-15" dirty="0">
                <a:latin typeface="Arial"/>
                <a:cs typeface="Arial"/>
              </a:rPr>
              <a:t> </a:t>
            </a:r>
            <a:r>
              <a:rPr sz="3200" spc="-10" dirty="0">
                <a:latin typeface="Arial"/>
                <a:cs typeface="Arial"/>
              </a:rPr>
              <a:t>is</a:t>
            </a:r>
            <a:r>
              <a:rPr sz="3200" spc="50" dirty="0">
                <a:latin typeface="Arial"/>
                <a:cs typeface="Arial"/>
              </a:rPr>
              <a:t> </a:t>
            </a:r>
            <a:r>
              <a:rPr sz="3200" dirty="0">
                <a:solidFill>
                  <a:srgbClr val="FF3300"/>
                </a:solidFill>
                <a:latin typeface="Arial"/>
                <a:cs typeface="Arial"/>
              </a:rPr>
              <a:t>assigned</a:t>
            </a:r>
            <a:r>
              <a:rPr sz="3200" spc="15" dirty="0">
                <a:solidFill>
                  <a:srgbClr val="FF3300"/>
                </a:solidFill>
                <a:latin typeface="Arial"/>
                <a:cs typeface="Arial"/>
              </a:rPr>
              <a:t> </a:t>
            </a:r>
            <a:r>
              <a:rPr sz="3200" dirty="0">
                <a:latin typeface="Arial"/>
                <a:cs typeface="Arial"/>
              </a:rPr>
              <a:t>an</a:t>
            </a:r>
            <a:r>
              <a:rPr sz="3200" spc="-5" dirty="0">
                <a:latin typeface="Arial"/>
                <a:cs typeface="Arial"/>
              </a:rPr>
              <a:t> </a:t>
            </a:r>
            <a:r>
              <a:rPr sz="3200" dirty="0">
                <a:latin typeface="Arial"/>
                <a:cs typeface="Arial"/>
              </a:rPr>
              <a:t>employee</a:t>
            </a:r>
            <a:endParaRPr sz="3200">
              <a:latin typeface="Arial"/>
              <a:cs typeface="Arial"/>
            </a:endParaRPr>
          </a:p>
          <a:p>
            <a:pPr marL="355600" indent="-342900">
              <a:spcBef>
                <a:spcPts val="800"/>
              </a:spcBef>
              <a:buChar char="•"/>
              <a:tabLst>
                <a:tab pos="354965" algn="l"/>
                <a:tab pos="355600" algn="l"/>
              </a:tabLst>
            </a:pPr>
            <a:r>
              <a:rPr sz="3200" dirty="0">
                <a:latin typeface="Arial"/>
                <a:cs typeface="Arial"/>
              </a:rPr>
              <a:t>A</a:t>
            </a:r>
            <a:r>
              <a:rPr sz="3200" spc="-20" dirty="0">
                <a:latin typeface="Arial"/>
                <a:cs typeface="Arial"/>
              </a:rPr>
              <a:t> </a:t>
            </a:r>
            <a:r>
              <a:rPr sz="3200" dirty="0">
                <a:latin typeface="Arial"/>
                <a:cs typeface="Arial"/>
              </a:rPr>
              <a:t>Department</a:t>
            </a:r>
            <a:r>
              <a:rPr sz="3200" spc="-15" dirty="0">
                <a:latin typeface="Arial"/>
                <a:cs typeface="Arial"/>
              </a:rPr>
              <a:t> </a:t>
            </a:r>
            <a:r>
              <a:rPr sz="3200" spc="-10" dirty="0">
                <a:latin typeface="Arial"/>
                <a:cs typeface="Arial"/>
              </a:rPr>
              <a:t>is</a:t>
            </a:r>
            <a:r>
              <a:rPr sz="3200" spc="45" dirty="0">
                <a:latin typeface="Arial"/>
                <a:cs typeface="Arial"/>
              </a:rPr>
              <a:t> </a:t>
            </a:r>
            <a:r>
              <a:rPr sz="3200" dirty="0">
                <a:solidFill>
                  <a:srgbClr val="FF3300"/>
                </a:solidFill>
                <a:latin typeface="Arial"/>
                <a:cs typeface="Arial"/>
              </a:rPr>
              <a:t>run </a:t>
            </a:r>
            <a:r>
              <a:rPr sz="3200" dirty="0">
                <a:latin typeface="Arial"/>
                <a:cs typeface="Arial"/>
              </a:rPr>
              <a:t>by</a:t>
            </a:r>
            <a:r>
              <a:rPr sz="3200" spc="-15" dirty="0">
                <a:latin typeface="Arial"/>
                <a:cs typeface="Arial"/>
              </a:rPr>
              <a:t> </a:t>
            </a:r>
            <a:r>
              <a:rPr sz="3200" dirty="0">
                <a:latin typeface="Arial"/>
                <a:cs typeface="Arial"/>
              </a:rPr>
              <a:t>a</a:t>
            </a:r>
            <a:r>
              <a:rPr sz="3200" spc="-5" dirty="0">
                <a:latin typeface="Arial"/>
                <a:cs typeface="Arial"/>
              </a:rPr>
              <a:t> </a:t>
            </a:r>
            <a:r>
              <a:rPr sz="3200" dirty="0">
                <a:latin typeface="Arial"/>
                <a:cs typeface="Arial"/>
              </a:rPr>
              <a:t>supervisor</a:t>
            </a:r>
            <a:endParaRPr sz="3200">
              <a:latin typeface="Arial"/>
              <a:cs typeface="Arial"/>
            </a:endParaRPr>
          </a:p>
          <a:p>
            <a:pPr marL="355600" indent="-342900">
              <a:spcBef>
                <a:spcPts val="800"/>
              </a:spcBef>
              <a:buChar char="•"/>
              <a:tabLst>
                <a:tab pos="354965" algn="l"/>
                <a:tab pos="355600" algn="l"/>
              </a:tabLst>
            </a:pPr>
            <a:r>
              <a:rPr sz="3200" spc="-5" dirty="0">
                <a:latin typeface="Arial"/>
                <a:cs typeface="Arial"/>
              </a:rPr>
              <a:t>An</a:t>
            </a:r>
            <a:r>
              <a:rPr sz="3200" spc="-10" dirty="0">
                <a:latin typeface="Arial"/>
                <a:cs typeface="Arial"/>
              </a:rPr>
              <a:t> </a:t>
            </a:r>
            <a:r>
              <a:rPr sz="3200" dirty="0">
                <a:latin typeface="Arial"/>
                <a:cs typeface="Arial"/>
              </a:rPr>
              <a:t>employee</a:t>
            </a:r>
            <a:r>
              <a:rPr sz="3200" spc="25" dirty="0">
                <a:latin typeface="Arial"/>
                <a:cs typeface="Arial"/>
              </a:rPr>
              <a:t> </a:t>
            </a:r>
            <a:r>
              <a:rPr sz="3200" dirty="0">
                <a:solidFill>
                  <a:srgbClr val="FF3300"/>
                </a:solidFill>
                <a:latin typeface="Arial"/>
                <a:cs typeface="Arial"/>
              </a:rPr>
              <a:t>belongs</a:t>
            </a:r>
            <a:r>
              <a:rPr sz="3200" spc="15" dirty="0">
                <a:solidFill>
                  <a:srgbClr val="FF3300"/>
                </a:solidFill>
                <a:latin typeface="Arial"/>
                <a:cs typeface="Arial"/>
              </a:rPr>
              <a:t> </a:t>
            </a:r>
            <a:r>
              <a:rPr sz="3200" spc="-5" dirty="0">
                <a:latin typeface="Arial"/>
                <a:cs typeface="Arial"/>
              </a:rPr>
              <a:t>to</a:t>
            </a:r>
            <a:r>
              <a:rPr sz="3200" spc="-10" dirty="0">
                <a:latin typeface="Arial"/>
                <a:cs typeface="Arial"/>
              </a:rPr>
              <a:t> </a:t>
            </a:r>
            <a:r>
              <a:rPr sz="3200" dirty="0">
                <a:latin typeface="Arial"/>
                <a:cs typeface="Arial"/>
              </a:rPr>
              <a:t>a</a:t>
            </a:r>
            <a:r>
              <a:rPr sz="3200" spc="-5" dirty="0">
                <a:latin typeface="Arial"/>
                <a:cs typeface="Arial"/>
              </a:rPr>
              <a:t> </a:t>
            </a:r>
            <a:r>
              <a:rPr sz="3200" dirty="0">
                <a:latin typeface="Arial"/>
                <a:cs typeface="Arial"/>
              </a:rPr>
              <a:t>department</a:t>
            </a:r>
            <a:endParaRPr sz="3200">
              <a:latin typeface="Arial"/>
              <a:cs typeface="Arial"/>
            </a:endParaRPr>
          </a:p>
          <a:p>
            <a:pPr marL="355600" indent="-342900">
              <a:spcBef>
                <a:spcPts val="790"/>
              </a:spcBef>
              <a:buChar char="•"/>
              <a:tabLst>
                <a:tab pos="354965" algn="l"/>
                <a:tab pos="355600" algn="l"/>
              </a:tabLst>
            </a:pPr>
            <a:r>
              <a:rPr sz="3200" spc="-5" dirty="0">
                <a:latin typeface="Arial"/>
                <a:cs typeface="Arial"/>
              </a:rPr>
              <a:t>An</a:t>
            </a:r>
            <a:r>
              <a:rPr sz="3200" spc="-10" dirty="0">
                <a:latin typeface="Arial"/>
                <a:cs typeface="Arial"/>
              </a:rPr>
              <a:t> </a:t>
            </a:r>
            <a:r>
              <a:rPr sz="3200" dirty="0">
                <a:latin typeface="Arial"/>
                <a:cs typeface="Arial"/>
              </a:rPr>
              <a:t>employee</a:t>
            </a:r>
            <a:r>
              <a:rPr sz="3200" spc="20" dirty="0">
                <a:latin typeface="Arial"/>
                <a:cs typeface="Arial"/>
              </a:rPr>
              <a:t> </a:t>
            </a:r>
            <a:r>
              <a:rPr sz="3200" spc="-5" dirty="0">
                <a:solidFill>
                  <a:srgbClr val="FF3300"/>
                </a:solidFill>
                <a:latin typeface="Arial"/>
                <a:cs typeface="Arial"/>
              </a:rPr>
              <a:t>works</a:t>
            </a:r>
            <a:r>
              <a:rPr sz="3200" spc="5" dirty="0">
                <a:solidFill>
                  <a:srgbClr val="FF3300"/>
                </a:solidFill>
                <a:latin typeface="Arial"/>
                <a:cs typeface="Arial"/>
              </a:rPr>
              <a:t> </a:t>
            </a:r>
            <a:r>
              <a:rPr sz="3200" dirty="0">
                <a:latin typeface="Arial"/>
                <a:cs typeface="Arial"/>
              </a:rPr>
              <a:t>on</a:t>
            </a:r>
            <a:r>
              <a:rPr sz="3200" spc="-10" dirty="0">
                <a:latin typeface="Arial"/>
                <a:cs typeface="Arial"/>
              </a:rPr>
              <a:t> </a:t>
            </a:r>
            <a:r>
              <a:rPr sz="3200" dirty="0">
                <a:latin typeface="Arial"/>
                <a:cs typeface="Arial"/>
              </a:rPr>
              <a:t>a</a:t>
            </a:r>
            <a:r>
              <a:rPr sz="3200" spc="-10" dirty="0">
                <a:latin typeface="Arial"/>
                <a:cs typeface="Arial"/>
              </a:rPr>
              <a:t> </a:t>
            </a:r>
            <a:r>
              <a:rPr sz="3200" dirty="0">
                <a:latin typeface="Arial"/>
                <a:cs typeface="Arial"/>
              </a:rPr>
              <a:t>project</a:t>
            </a:r>
            <a:endParaRPr sz="3200">
              <a:latin typeface="Arial"/>
              <a:cs typeface="Arial"/>
            </a:endParaRPr>
          </a:p>
          <a:p>
            <a:pPr marL="355600" indent="-342900">
              <a:spcBef>
                <a:spcPts val="800"/>
              </a:spcBef>
              <a:buChar char="•"/>
              <a:tabLst>
                <a:tab pos="354965" algn="l"/>
                <a:tab pos="355600" algn="l"/>
              </a:tabLst>
            </a:pPr>
            <a:r>
              <a:rPr sz="3200" dirty="0">
                <a:latin typeface="Arial"/>
                <a:cs typeface="Arial"/>
              </a:rPr>
              <a:t>A</a:t>
            </a:r>
            <a:r>
              <a:rPr sz="3200" spc="-15" dirty="0">
                <a:latin typeface="Arial"/>
                <a:cs typeface="Arial"/>
              </a:rPr>
              <a:t> </a:t>
            </a:r>
            <a:r>
              <a:rPr sz="3200" spc="-5" dirty="0">
                <a:latin typeface="Arial"/>
                <a:cs typeface="Arial"/>
              </a:rPr>
              <a:t>supervisor</a:t>
            </a:r>
            <a:r>
              <a:rPr sz="3200" spc="25" dirty="0">
                <a:latin typeface="Arial"/>
                <a:cs typeface="Arial"/>
              </a:rPr>
              <a:t> </a:t>
            </a:r>
            <a:r>
              <a:rPr sz="3200" dirty="0">
                <a:solidFill>
                  <a:srgbClr val="FF3300"/>
                </a:solidFill>
                <a:latin typeface="Arial"/>
                <a:cs typeface="Arial"/>
              </a:rPr>
              <a:t>runs</a:t>
            </a:r>
            <a:r>
              <a:rPr sz="3200" spc="10" dirty="0">
                <a:solidFill>
                  <a:srgbClr val="FF3300"/>
                </a:solidFill>
                <a:latin typeface="Arial"/>
                <a:cs typeface="Arial"/>
              </a:rPr>
              <a:t> </a:t>
            </a:r>
            <a:r>
              <a:rPr sz="3200" dirty="0">
                <a:latin typeface="Arial"/>
                <a:cs typeface="Arial"/>
              </a:rPr>
              <a:t>a</a:t>
            </a:r>
            <a:r>
              <a:rPr sz="3200" spc="-10" dirty="0">
                <a:latin typeface="Arial"/>
                <a:cs typeface="Arial"/>
              </a:rPr>
              <a:t> </a:t>
            </a:r>
            <a:r>
              <a:rPr sz="3200" dirty="0">
                <a:latin typeface="Arial"/>
                <a:cs typeface="Arial"/>
              </a:rPr>
              <a:t>department</a:t>
            </a:r>
            <a:endParaRPr sz="3200">
              <a:latin typeface="Arial"/>
              <a:cs typeface="Arial"/>
            </a:endParaRPr>
          </a:p>
          <a:p>
            <a:pPr marL="355600" indent="-342900">
              <a:spcBef>
                <a:spcPts val="800"/>
              </a:spcBef>
              <a:buChar char="•"/>
              <a:tabLst>
                <a:tab pos="354965" algn="l"/>
                <a:tab pos="355600" algn="l"/>
              </a:tabLst>
            </a:pPr>
            <a:r>
              <a:rPr sz="3200" dirty="0">
                <a:latin typeface="Arial"/>
                <a:cs typeface="Arial"/>
              </a:rPr>
              <a:t>A</a:t>
            </a:r>
            <a:r>
              <a:rPr sz="3200" spc="-20" dirty="0">
                <a:latin typeface="Arial"/>
                <a:cs typeface="Arial"/>
              </a:rPr>
              <a:t> </a:t>
            </a:r>
            <a:r>
              <a:rPr sz="3200" dirty="0">
                <a:latin typeface="Arial"/>
                <a:cs typeface="Arial"/>
              </a:rPr>
              <a:t>project </a:t>
            </a:r>
            <a:r>
              <a:rPr sz="3200" dirty="0">
                <a:solidFill>
                  <a:srgbClr val="FF3300"/>
                </a:solidFill>
                <a:latin typeface="Arial"/>
                <a:cs typeface="Arial"/>
              </a:rPr>
              <a:t>uses </a:t>
            </a:r>
            <a:r>
              <a:rPr sz="3200" dirty="0">
                <a:latin typeface="Arial"/>
                <a:cs typeface="Arial"/>
              </a:rPr>
              <a:t>an</a:t>
            </a:r>
            <a:r>
              <a:rPr sz="3200" spc="-10" dirty="0">
                <a:latin typeface="Arial"/>
                <a:cs typeface="Arial"/>
              </a:rPr>
              <a:t> </a:t>
            </a:r>
            <a:r>
              <a:rPr sz="3200" dirty="0">
                <a:latin typeface="Arial"/>
                <a:cs typeface="Arial"/>
              </a:rPr>
              <a:t>employee</a:t>
            </a:r>
            <a:endParaRPr sz="3200">
              <a:latin typeface="Arial"/>
              <a:cs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68090" y="497840"/>
            <a:ext cx="4651375" cy="695960"/>
          </a:xfrm>
          <a:prstGeom prst="rect">
            <a:avLst/>
          </a:prstGeom>
        </p:spPr>
        <p:txBody>
          <a:bodyPr vert="horz" wrap="square" lIns="0" tIns="12700" rIns="0" bIns="0" rtlCol="0" anchor="ctr">
            <a:spAutoFit/>
          </a:bodyPr>
          <a:lstStyle/>
          <a:p>
            <a:pPr marL="12700">
              <a:lnSpc>
                <a:spcPct val="100000"/>
              </a:lnSpc>
              <a:spcBef>
                <a:spcPts val="100"/>
              </a:spcBef>
              <a:tabLst>
                <a:tab pos="3458845" algn="l"/>
              </a:tabLst>
            </a:pPr>
            <a:r>
              <a:rPr spc="-5" dirty="0"/>
              <a:t>D</a:t>
            </a:r>
            <a:r>
              <a:rPr dirty="0"/>
              <a:t>r</a:t>
            </a:r>
            <a:r>
              <a:rPr spc="-5" dirty="0"/>
              <a:t>a</a:t>
            </a:r>
            <a:r>
              <a:rPr dirty="0"/>
              <a:t>w </a:t>
            </a:r>
            <a:r>
              <a:rPr spc="-5" dirty="0"/>
              <a:t>Roug</a:t>
            </a:r>
            <a:r>
              <a:rPr dirty="0"/>
              <a:t>h	E</a:t>
            </a:r>
            <a:r>
              <a:rPr spc="-5" dirty="0"/>
              <a:t>RD</a:t>
            </a:r>
          </a:p>
        </p:txBody>
      </p:sp>
      <p:sp>
        <p:nvSpPr>
          <p:cNvPr id="3" name="object 3"/>
          <p:cNvSpPr txBox="1"/>
          <p:nvPr/>
        </p:nvSpPr>
        <p:spPr>
          <a:xfrm>
            <a:off x="2058669" y="1545589"/>
            <a:ext cx="6762750" cy="2298700"/>
          </a:xfrm>
          <a:prstGeom prst="rect">
            <a:avLst/>
          </a:prstGeom>
        </p:spPr>
        <p:txBody>
          <a:bodyPr vert="horz" wrap="square" lIns="0" tIns="58419" rIns="0" bIns="0" rtlCol="0">
            <a:spAutoFit/>
          </a:bodyPr>
          <a:lstStyle/>
          <a:p>
            <a:pPr marL="12700">
              <a:spcBef>
                <a:spcPts val="459"/>
              </a:spcBef>
            </a:pPr>
            <a:r>
              <a:rPr sz="2800" spc="-5" dirty="0">
                <a:latin typeface="Arial"/>
                <a:cs typeface="Arial"/>
              </a:rPr>
              <a:t>Draw</a:t>
            </a:r>
            <a:r>
              <a:rPr sz="2800" spc="-45" dirty="0">
                <a:latin typeface="Arial"/>
                <a:cs typeface="Arial"/>
              </a:rPr>
              <a:t> </a:t>
            </a:r>
            <a:r>
              <a:rPr sz="2800" dirty="0">
                <a:latin typeface="Arial"/>
                <a:cs typeface="Arial"/>
              </a:rPr>
              <a:t>a</a:t>
            </a:r>
            <a:r>
              <a:rPr sz="2800" spc="-25" dirty="0">
                <a:latin typeface="Arial"/>
                <a:cs typeface="Arial"/>
              </a:rPr>
              <a:t> </a:t>
            </a:r>
            <a:r>
              <a:rPr sz="2800" spc="-5" dirty="0">
                <a:latin typeface="Arial"/>
                <a:cs typeface="Arial"/>
              </a:rPr>
              <a:t>diagram</a:t>
            </a:r>
            <a:r>
              <a:rPr sz="2800" spc="-10" dirty="0">
                <a:latin typeface="Arial"/>
                <a:cs typeface="Arial"/>
              </a:rPr>
              <a:t> </a:t>
            </a:r>
            <a:r>
              <a:rPr sz="2800" spc="-5" dirty="0">
                <a:latin typeface="Arial"/>
                <a:cs typeface="Arial"/>
              </a:rPr>
              <a:t>and:</a:t>
            </a:r>
            <a:endParaRPr sz="2800">
              <a:latin typeface="Arial"/>
              <a:cs typeface="Arial"/>
            </a:endParaRPr>
          </a:p>
          <a:p>
            <a:pPr marL="354330" indent="-341630">
              <a:spcBef>
                <a:spcPts val="360"/>
              </a:spcBef>
              <a:buChar char="•"/>
              <a:tabLst>
                <a:tab pos="353695" algn="l"/>
                <a:tab pos="354330" algn="l"/>
              </a:tabLst>
            </a:pPr>
            <a:r>
              <a:rPr sz="2800" spc="-5" dirty="0">
                <a:latin typeface="Arial"/>
                <a:cs typeface="Arial"/>
              </a:rPr>
              <a:t>Place</a:t>
            </a:r>
            <a:r>
              <a:rPr sz="2800" spc="-15" dirty="0">
                <a:latin typeface="Arial"/>
                <a:cs typeface="Arial"/>
              </a:rPr>
              <a:t> </a:t>
            </a:r>
            <a:r>
              <a:rPr sz="2800" dirty="0">
                <a:latin typeface="Arial"/>
                <a:cs typeface="Arial"/>
              </a:rPr>
              <a:t>all</a:t>
            </a:r>
            <a:r>
              <a:rPr sz="2800" spc="-10" dirty="0">
                <a:latin typeface="Arial"/>
                <a:cs typeface="Arial"/>
              </a:rPr>
              <a:t> </a:t>
            </a:r>
            <a:r>
              <a:rPr sz="2800" spc="-5" dirty="0">
                <a:latin typeface="Arial"/>
                <a:cs typeface="Arial"/>
              </a:rPr>
              <a:t>the</a:t>
            </a:r>
            <a:r>
              <a:rPr sz="2800" spc="25" dirty="0">
                <a:latin typeface="Arial"/>
                <a:cs typeface="Arial"/>
              </a:rPr>
              <a:t> </a:t>
            </a:r>
            <a:r>
              <a:rPr sz="2800" spc="-5" dirty="0">
                <a:solidFill>
                  <a:srgbClr val="0000FF"/>
                </a:solidFill>
                <a:latin typeface="Arial"/>
                <a:cs typeface="Arial"/>
              </a:rPr>
              <a:t>entities</a:t>
            </a:r>
            <a:r>
              <a:rPr sz="2800" spc="10" dirty="0">
                <a:solidFill>
                  <a:srgbClr val="0000FF"/>
                </a:solidFill>
                <a:latin typeface="Arial"/>
                <a:cs typeface="Arial"/>
              </a:rPr>
              <a:t> </a:t>
            </a:r>
            <a:r>
              <a:rPr sz="2800" dirty="0">
                <a:latin typeface="Arial"/>
                <a:cs typeface="Arial"/>
              </a:rPr>
              <a:t>in </a:t>
            </a:r>
            <a:r>
              <a:rPr sz="2800" spc="-5" dirty="0">
                <a:solidFill>
                  <a:srgbClr val="FF3300"/>
                </a:solidFill>
                <a:latin typeface="Arial"/>
                <a:cs typeface="Arial"/>
              </a:rPr>
              <a:t>rectangles</a:t>
            </a:r>
            <a:endParaRPr sz="2800">
              <a:latin typeface="Arial"/>
              <a:cs typeface="Arial"/>
            </a:endParaRPr>
          </a:p>
          <a:p>
            <a:pPr marL="354330" marR="5080" indent="-341630">
              <a:lnSpc>
                <a:spcPts val="3020"/>
              </a:lnSpc>
              <a:spcBef>
                <a:spcPts val="745"/>
              </a:spcBef>
              <a:buChar char="•"/>
              <a:tabLst>
                <a:tab pos="353695" algn="l"/>
                <a:tab pos="354330" algn="l"/>
              </a:tabLst>
            </a:pPr>
            <a:r>
              <a:rPr sz="2800" dirty="0">
                <a:latin typeface="Arial"/>
                <a:cs typeface="Arial"/>
              </a:rPr>
              <a:t>Use</a:t>
            </a:r>
            <a:r>
              <a:rPr sz="2800" spc="-10" dirty="0">
                <a:latin typeface="Arial"/>
                <a:cs typeface="Arial"/>
              </a:rPr>
              <a:t> </a:t>
            </a:r>
            <a:r>
              <a:rPr sz="2800" spc="-5" dirty="0">
                <a:solidFill>
                  <a:srgbClr val="FF3300"/>
                </a:solidFill>
                <a:latin typeface="Arial"/>
                <a:cs typeface="Arial"/>
              </a:rPr>
              <a:t>diamonds</a:t>
            </a:r>
            <a:r>
              <a:rPr sz="2800" spc="15" dirty="0">
                <a:solidFill>
                  <a:srgbClr val="FF3300"/>
                </a:solidFill>
                <a:latin typeface="Arial"/>
                <a:cs typeface="Arial"/>
              </a:rPr>
              <a:t> </a:t>
            </a:r>
            <a:r>
              <a:rPr sz="2800" dirty="0">
                <a:latin typeface="Arial"/>
                <a:cs typeface="Arial"/>
              </a:rPr>
              <a:t>and</a:t>
            </a:r>
            <a:r>
              <a:rPr sz="2800" spc="-5" dirty="0">
                <a:latin typeface="Arial"/>
                <a:cs typeface="Arial"/>
              </a:rPr>
              <a:t> </a:t>
            </a:r>
            <a:r>
              <a:rPr sz="2800" spc="-5" dirty="0">
                <a:solidFill>
                  <a:srgbClr val="FF3300"/>
                </a:solidFill>
                <a:latin typeface="Arial"/>
                <a:cs typeface="Arial"/>
              </a:rPr>
              <a:t>lines</a:t>
            </a:r>
            <a:r>
              <a:rPr sz="2800" spc="5" dirty="0">
                <a:solidFill>
                  <a:srgbClr val="FF3300"/>
                </a:solidFill>
                <a:latin typeface="Arial"/>
                <a:cs typeface="Arial"/>
              </a:rPr>
              <a:t> </a:t>
            </a:r>
            <a:r>
              <a:rPr sz="2800" dirty="0">
                <a:latin typeface="Arial"/>
                <a:cs typeface="Arial"/>
              </a:rPr>
              <a:t>to</a:t>
            </a:r>
            <a:r>
              <a:rPr sz="2800" spc="5" dirty="0">
                <a:latin typeface="Arial"/>
                <a:cs typeface="Arial"/>
              </a:rPr>
              <a:t> </a:t>
            </a:r>
            <a:r>
              <a:rPr sz="2800" spc="-5" dirty="0">
                <a:latin typeface="Arial"/>
                <a:cs typeface="Arial"/>
              </a:rPr>
              <a:t>represent the </a:t>
            </a:r>
            <a:r>
              <a:rPr sz="2800" spc="-765" dirty="0">
                <a:latin typeface="Arial"/>
                <a:cs typeface="Arial"/>
              </a:rPr>
              <a:t> </a:t>
            </a:r>
            <a:r>
              <a:rPr sz="2800" spc="-5" dirty="0">
                <a:solidFill>
                  <a:srgbClr val="0000FF"/>
                </a:solidFill>
                <a:latin typeface="Arial"/>
                <a:cs typeface="Arial"/>
              </a:rPr>
              <a:t>relationships</a:t>
            </a:r>
            <a:r>
              <a:rPr sz="2800" spc="20" dirty="0">
                <a:solidFill>
                  <a:srgbClr val="0000FF"/>
                </a:solidFill>
                <a:latin typeface="Arial"/>
                <a:cs typeface="Arial"/>
              </a:rPr>
              <a:t> </a:t>
            </a:r>
            <a:r>
              <a:rPr sz="2800" spc="-10" dirty="0">
                <a:latin typeface="Arial"/>
                <a:cs typeface="Arial"/>
              </a:rPr>
              <a:t>between</a:t>
            </a:r>
            <a:r>
              <a:rPr sz="2800" spc="20" dirty="0">
                <a:latin typeface="Arial"/>
                <a:cs typeface="Arial"/>
              </a:rPr>
              <a:t> </a:t>
            </a:r>
            <a:r>
              <a:rPr sz="2800" dirty="0">
                <a:solidFill>
                  <a:srgbClr val="0000FF"/>
                </a:solidFill>
                <a:latin typeface="Arial"/>
                <a:cs typeface="Arial"/>
              </a:rPr>
              <a:t>entities</a:t>
            </a:r>
            <a:r>
              <a:rPr sz="2800" dirty="0">
                <a:latin typeface="Arial"/>
                <a:cs typeface="Arial"/>
              </a:rPr>
              <a:t>.</a:t>
            </a:r>
            <a:endParaRPr sz="2800">
              <a:latin typeface="Arial"/>
              <a:cs typeface="Arial"/>
            </a:endParaRPr>
          </a:p>
          <a:p>
            <a:pPr marL="354330" indent="-341630">
              <a:spcBef>
                <a:spcPts val="315"/>
              </a:spcBef>
              <a:buChar char="•"/>
              <a:tabLst>
                <a:tab pos="353695" algn="l"/>
                <a:tab pos="354330" algn="l"/>
              </a:tabLst>
            </a:pPr>
            <a:r>
              <a:rPr sz="2800" spc="-5" dirty="0">
                <a:latin typeface="Arial"/>
                <a:cs typeface="Arial"/>
              </a:rPr>
              <a:t>General</a:t>
            </a:r>
            <a:r>
              <a:rPr sz="2800" spc="-25" dirty="0">
                <a:latin typeface="Arial"/>
                <a:cs typeface="Arial"/>
              </a:rPr>
              <a:t> </a:t>
            </a:r>
            <a:r>
              <a:rPr sz="2800" spc="-10" dirty="0">
                <a:latin typeface="Arial"/>
                <a:cs typeface="Arial"/>
              </a:rPr>
              <a:t>Examples</a:t>
            </a:r>
            <a:endParaRPr sz="2800">
              <a:latin typeface="Arial"/>
              <a:cs typeface="Arial"/>
            </a:endParaRPr>
          </a:p>
        </p:txBody>
      </p:sp>
      <p:pic>
        <p:nvPicPr>
          <p:cNvPr id="4" name="object 4"/>
          <p:cNvPicPr/>
          <p:nvPr/>
        </p:nvPicPr>
        <p:blipFill>
          <a:blip r:embed="rId2" cstate="print"/>
          <a:stretch>
            <a:fillRect/>
          </a:stretch>
        </p:blipFill>
        <p:spPr>
          <a:xfrm>
            <a:off x="2305719" y="4066727"/>
            <a:ext cx="7327372" cy="23995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6052-08C0-4DC2-9BED-E417488DA2D1}"/>
              </a:ext>
            </a:extLst>
          </p:cNvPr>
          <p:cNvSpPr>
            <a:spLocks noGrp="1"/>
          </p:cNvSpPr>
          <p:nvPr>
            <p:ph type="title"/>
          </p:nvPr>
        </p:nvSpPr>
        <p:spPr/>
        <p:txBody>
          <a:bodyPr/>
          <a:lstStyle/>
          <a:p>
            <a:r>
              <a:rPr lang="en-US" dirty="0"/>
              <a:t>What is a table?</a:t>
            </a:r>
            <a:endParaRPr lang="en-IN" dirty="0"/>
          </a:p>
        </p:txBody>
      </p:sp>
      <p:sp>
        <p:nvSpPr>
          <p:cNvPr id="3" name="Content Placeholder 2">
            <a:extLst>
              <a:ext uri="{FF2B5EF4-FFF2-40B4-BE49-F238E27FC236}">
                <a16:creationId xmlns:a16="http://schemas.microsoft.com/office/drawing/2014/main" id="{A71CCA40-36E5-43EC-9E1F-03A4974F2AB5}"/>
              </a:ext>
            </a:extLst>
          </p:cNvPr>
          <p:cNvSpPr>
            <a:spLocks noGrp="1"/>
          </p:cNvSpPr>
          <p:nvPr>
            <p:ph idx="1"/>
          </p:nvPr>
        </p:nvSpPr>
        <p:spPr/>
        <p:txBody>
          <a:bodyPr/>
          <a:lstStyle/>
          <a:p>
            <a:r>
              <a:rPr lang="en-US" dirty="0"/>
              <a:t>Let’s see the example of Student’s table.</a:t>
            </a:r>
            <a:endParaRPr lang="en-IN" dirty="0"/>
          </a:p>
        </p:txBody>
      </p:sp>
      <p:pic>
        <p:nvPicPr>
          <p:cNvPr id="5" name="Picture 4">
            <a:extLst>
              <a:ext uri="{FF2B5EF4-FFF2-40B4-BE49-F238E27FC236}">
                <a16:creationId xmlns:a16="http://schemas.microsoft.com/office/drawing/2014/main" id="{CD636BE5-93B6-4650-8ACE-A5C9FDC52D26}"/>
              </a:ext>
            </a:extLst>
          </p:cNvPr>
          <p:cNvPicPr>
            <a:picLocks noChangeAspect="1"/>
          </p:cNvPicPr>
          <p:nvPr/>
        </p:nvPicPr>
        <p:blipFill>
          <a:blip r:embed="rId2"/>
          <a:stretch>
            <a:fillRect/>
          </a:stretch>
        </p:blipFill>
        <p:spPr>
          <a:xfrm>
            <a:off x="1275471" y="2807090"/>
            <a:ext cx="9144000" cy="2871567"/>
          </a:xfrm>
          <a:prstGeom prst="rect">
            <a:avLst/>
          </a:prstGeom>
        </p:spPr>
      </p:pic>
    </p:spTree>
    <p:extLst>
      <p:ext uri="{BB962C8B-B14F-4D97-AF65-F5344CB8AC3E}">
        <p14:creationId xmlns:p14="http://schemas.microsoft.com/office/powerpoint/2010/main" val="4236918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0909" y="497840"/>
            <a:ext cx="7780020" cy="695960"/>
          </a:xfrm>
          <a:prstGeom prst="rect">
            <a:avLst/>
          </a:prstGeom>
        </p:spPr>
        <p:txBody>
          <a:bodyPr vert="horz" wrap="square" lIns="0" tIns="12700" rIns="0" bIns="0" rtlCol="0" anchor="ctr">
            <a:spAutoFit/>
          </a:bodyPr>
          <a:lstStyle/>
          <a:p>
            <a:pPr marL="12700">
              <a:lnSpc>
                <a:spcPct val="100000"/>
              </a:lnSpc>
              <a:spcBef>
                <a:spcPts val="100"/>
              </a:spcBef>
            </a:pPr>
            <a:r>
              <a:rPr spc="-5" dirty="0"/>
              <a:t>Drawing</a:t>
            </a:r>
            <a:r>
              <a:rPr spc="-40" dirty="0"/>
              <a:t> </a:t>
            </a:r>
            <a:r>
              <a:rPr spc="-5" dirty="0"/>
              <a:t>Rough</a:t>
            </a:r>
            <a:r>
              <a:rPr spc="-25" dirty="0"/>
              <a:t> </a:t>
            </a:r>
            <a:r>
              <a:rPr spc="-5" dirty="0"/>
              <a:t>ERD</a:t>
            </a:r>
            <a:r>
              <a:rPr spc="-35" dirty="0"/>
              <a:t> </a:t>
            </a:r>
            <a:r>
              <a:rPr spc="-5" dirty="0"/>
              <a:t>(Contd.)</a:t>
            </a:r>
          </a:p>
        </p:txBody>
      </p:sp>
      <p:pic>
        <p:nvPicPr>
          <p:cNvPr id="3" name="object 3"/>
          <p:cNvPicPr/>
          <p:nvPr/>
        </p:nvPicPr>
        <p:blipFill>
          <a:blip r:embed="rId2" cstate="print"/>
          <a:stretch>
            <a:fillRect/>
          </a:stretch>
        </p:blipFill>
        <p:spPr>
          <a:xfrm>
            <a:off x="2135012" y="1847022"/>
            <a:ext cx="7822393" cy="1306167"/>
          </a:xfrm>
          <a:prstGeom prst="rect">
            <a:avLst/>
          </a:prstGeom>
        </p:spPr>
      </p:pic>
      <p:pic>
        <p:nvPicPr>
          <p:cNvPr id="4" name="object 4"/>
          <p:cNvPicPr/>
          <p:nvPr/>
        </p:nvPicPr>
        <p:blipFill>
          <a:blip r:embed="rId3" cstate="print"/>
          <a:stretch>
            <a:fillRect/>
          </a:stretch>
        </p:blipFill>
        <p:spPr>
          <a:xfrm>
            <a:off x="2232272" y="4352818"/>
            <a:ext cx="7781797" cy="1438382"/>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0909" y="497840"/>
            <a:ext cx="7780020" cy="695960"/>
          </a:xfrm>
          <a:prstGeom prst="rect">
            <a:avLst/>
          </a:prstGeom>
        </p:spPr>
        <p:txBody>
          <a:bodyPr vert="horz" wrap="square" lIns="0" tIns="12700" rIns="0" bIns="0" rtlCol="0" anchor="ctr">
            <a:spAutoFit/>
          </a:bodyPr>
          <a:lstStyle/>
          <a:p>
            <a:pPr marL="12700">
              <a:lnSpc>
                <a:spcPct val="100000"/>
              </a:lnSpc>
              <a:spcBef>
                <a:spcPts val="100"/>
              </a:spcBef>
            </a:pPr>
            <a:r>
              <a:rPr spc="-5" dirty="0"/>
              <a:t>Drawing</a:t>
            </a:r>
            <a:r>
              <a:rPr spc="-40" dirty="0"/>
              <a:t> </a:t>
            </a:r>
            <a:r>
              <a:rPr spc="-5" dirty="0"/>
              <a:t>Rough</a:t>
            </a:r>
            <a:r>
              <a:rPr spc="-25" dirty="0"/>
              <a:t> </a:t>
            </a:r>
            <a:r>
              <a:rPr spc="-5" dirty="0"/>
              <a:t>ERD</a:t>
            </a:r>
            <a:r>
              <a:rPr spc="-35" dirty="0"/>
              <a:t> </a:t>
            </a:r>
            <a:r>
              <a:rPr spc="-5" dirty="0"/>
              <a:t>(Contd.)</a:t>
            </a:r>
          </a:p>
        </p:txBody>
      </p:sp>
      <p:pic>
        <p:nvPicPr>
          <p:cNvPr id="3" name="object 3"/>
          <p:cNvPicPr/>
          <p:nvPr/>
        </p:nvPicPr>
        <p:blipFill>
          <a:blip r:embed="rId2" cstate="print"/>
          <a:stretch>
            <a:fillRect/>
          </a:stretch>
        </p:blipFill>
        <p:spPr>
          <a:xfrm>
            <a:off x="4233334" y="1587628"/>
            <a:ext cx="2737555" cy="4606892"/>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0909" y="497840"/>
            <a:ext cx="7780020" cy="695960"/>
          </a:xfrm>
          <a:prstGeom prst="rect">
            <a:avLst/>
          </a:prstGeom>
        </p:spPr>
        <p:txBody>
          <a:bodyPr vert="horz" wrap="square" lIns="0" tIns="12700" rIns="0" bIns="0" rtlCol="0" anchor="ctr">
            <a:spAutoFit/>
          </a:bodyPr>
          <a:lstStyle/>
          <a:p>
            <a:pPr marL="12700">
              <a:lnSpc>
                <a:spcPct val="100000"/>
              </a:lnSpc>
              <a:spcBef>
                <a:spcPts val="100"/>
              </a:spcBef>
            </a:pPr>
            <a:r>
              <a:rPr spc="-5" dirty="0"/>
              <a:t>Drawing</a:t>
            </a:r>
            <a:r>
              <a:rPr spc="-40" dirty="0"/>
              <a:t> </a:t>
            </a:r>
            <a:r>
              <a:rPr spc="-5" dirty="0"/>
              <a:t>Rough</a:t>
            </a:r>
            <a:r>
              <a:rPr spc="-25" dirty="0"/>
              <a:t> </a:t>
            </a:r>
            <a:r>
              <a:rPr spc="-5" dirty="0"/>
              <a:t>ERD</a:t>
            </a:r>
            <a:r>
              <a:rPr spc="-35" dirty="0"/>
              <a:t> </a:t>
            </a:r>
            <a:r>
              <a:rPr spc="-5" dirty="0"/>
              <a:t>(Contd.)</a:t>
            </a:r>
          </a:p>
        </p:txBody>
      </p:sp>
      <p:pic>
        <p:nvPicPr>
          <p:cNvPr id="3" name="object 3"/>
          <p:cNvPicPr/>
          <p:nvPr/>
        </p:nvPicPr>
        <p:blipFill>
          <a:blip r:embed="rId2" cstate="print"/>
          <a:stretch>
            <a:fillRect/>
          </a:stretch>
        </p:blipFill>
        <p:spPr>
          <a:xfrm>
            <a:off x="2195303" y="1600200"/>
            <a:ext cx="7675012" cy="4864236"/>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2861" y="497840"/>
            <a:ext cx="4525645" cy="695960"/>
          </a:xfrm>
          <a:prstGeom prst="rect">
            <a:avLst/>
          </a:prstGeom>
        </p:spPr>
        <p:txBody>
          <a:bodyPr vert="horz" wrap="square" lIns="0" tIns="12700" rIns="0" bIns="0" rtlCol="0" anchor="ctr">
            <a:spAutoFit/>
          </a:bodyPr>
          <a:lstStyle/>
          <a:p>
            <a:pPr marL="12700">
              <a:lnSpc>
                <a:spcPct val="100000"/>
              </a:lnSpc>
              <a:spcBef>
                <a:spcPts val="100"/>
              </a:spcBef>
            </a:pPr>
            <a:r>
              <a:rPr spc="-5" dirty="0"/>
              <a:t>Fill</a:t>
            </a:r>
            <a:r>
              <a:rPr spc="-40" dirty="0"/>
              <a:t> </a:t>
            </a:r>
            <a:r>
              <a:rPr dirty="0"/>
              <a:t>in</a:t>
            </a:r>
            <a:r>
              <a:rPr spc="-50" dirty="0"/>
              <a:t> </a:t>
            </a:r>
            <a:r>
              <a:rPr spc="-5" dirty="0"/>
              <a:t>Cardinality</a:t>
            </a:r>
          </a:p>
        </p:txBody>
      </p:sp>
      <p:sp>
        <p:nvSpPr>
          <p:cNvPr id="3" name="object 3"/>
          <p:cNvSpPr txBox="1"/>
          <p:nvPr/>
        </p:nvSpPr>
        <p:spPr>
          <a:xfrm>
            <a:off x="2058670" y="1316990"/>
            <a:ext cx="8297545" cy="4737100"/>
          </a:xfrm>
          <a:prstGeom prst="rect">
            <a:avLst/>
          </a:prstGeom>
        </p:spPr>
        <p:txBody>
          <a:bodyPr vert="horz" wrap="square" lIns="0" tIns="101600" rIns="0" bIns="0" rtlCol="0">
            <a:spAutoFit/>
          </a:bodyPr>
          <a:lstStyle/>
          <a:p>
            <a:pPr marL="355600" indent="-342900">
              <a:spcBef>
                <a:spcPts val="800"/>
              </a:spcBef>
              <a:buChar char="•"/>
              <a:tabLst>
                <a:tab pos="354965" algn="l"/>
                <a:tab pos="355600" algn="l"/>
              </a:tabLst>
            </a:pPr>
            <a:r>
              <a:rPr sz="2800" spc="-5" dirty="0">
                <a:latin typeface="Arial"/>
                <a:cs typeface="Arial"/>
              </a:rPr>
              <a:t>Supervisor</a:t>
            </a:r>
            <a:endParaRPr sz="2800">
              <a:latin typeface="Arial"/>
              <a:cs typeface="Arial"/>
            </a:endParaRPr>
          </a:p>
          <a:p>
            <a:pPr marL="755650" lvl="1" indent="-286385">
              <a:spcBef>
                <a:spcPts val="600"/>
              </a:spcBef>
              <a:buChar char="–"/>
              <a:tabLst>
                <a:tab pos="755650" algn="l"/>
              </a:tabLst>
            </a:pPr>
            <a:r>
              <a:rPr sz="2400" spc="-10" dirty="0">
                <a:latin typeface="Arial"/>
                <a:cs typeface="Arial"/>
              </a:rPr>
              <a:t>Each</a:t>
            </a:r>
            <a:r>
              <a:rPr sz="2400" spc="-5" dirty="0">
                <a:latin typeface="Arial"/>
                <a:cs typeface="Arial"/>
              </a:rPr>
              <a:t> department</a:t>
            </a:r>
            <a:r>
              <a:rPr sz="2400" dirty="0">
                <a:latin typeface="Arial"/>
                <a:cs typeface="Arial"/>
              </a:rPr>
              <a:t> </a:t>
            </a:r>
            <a:r>
              <a:rPr sz="2400" spc="-10" dirty="0">
                <a:latin typeface="Arial"/>
                <a:cs typeface="Arial"/>
              </a:rPr>
              <a:t>has</a:t>
            </a:r>
            <a:r>
              <a:rPr sz="2400" spc="20" dirty="0">
                <a:latin typeface="Arial"/>
                <a:cs typeface="Arial"/>
              </a:rPr>
              <a:t> </a:t>
            </a:r>
            <a:r>
              <a:rPr sz="2400" spc="-5" dirty="0">
                <a:solidFill>
                  <a:srgbClr val="FF3300"/>
                </a:solidFill>
                <a:latin typeface="Arial"/>
                <a:cs typeface="Arial"/>
              </a:rPr>
              <a:t>one </a:t>
            </a:r>
            <a:r>
              <a:rPr sz="2400" spc="-5" dirty="0">
                <a:latin typeface="Arial"/>
                <a:cs typeface="Arial"/>
              </a:rPr>
              <a:t>supervisor.</a:t>
            </a:r>
            <a:endParaRPr sz="2400">
              <a:latin typeface="Arial"/>
              <a:cs typeface="Arial"/>
            </a:endParaRPr>
          </a:p>
          <a:p>
            <a:pPr marL="355600" indent="-342900">
              <a:spcBef>
                <a:spcPts val="690"/>
              </a:spcBef>
              <a:buChar char="•"/>
              <a:tabLst>
                <a:tab pos="354965" algn="l"/>
                <a:tab pos="355600" algn="l"/>
              </a:tabLst>
            </a:pPr>
            <a:r>
              <a:rPr sz="2800" spc="-5" dirty="0">
                <a:latin typeface="Arial"/>
                <a:cs typeface="Arial"/>
              </a:rPr>
              <a:t>Department</a:t>
            </a:r>
            <a:endParaRPr sz="2800">
              <a:latin typeface="Arial"/>
              <a:cs typeface="Arial"/>
            </a:endParaRPr>
          </a:p>
          <a:p>
            <a:pPr marL="755650" lvl="1" indent="-286385">
              <a:spcBef>
                <a:spcPts val="600"/>
              </a:spcBef>
              <a:buChar char="–"/>
              <a:tabLst>
                <a:tab pos="755650" algn="l"/>
              </a:tabLst>
            </a:pPr>
            <a:r>
              <a:rPr sz="2400" spc="-10" dirty="0">
                <a:latin typeface="Arial"/>
                <a:cs typeface="Arial"/>
              </a:rPr>
              <a:t>Each </a:t>
            </a:r>
            <a:r>
              <a:rPr sz="2400" spc="-5" dirty="0">
                <a:latin typeface="Arial"/>
                <a:cs typeface="Arial"/>
              </a:rPr>
              <a:t>supervisor has</a:t>
            </a:r>
            <a:r>
              <a:rPr sz="2400" spc="15" dirty="0">
                <a:latin typeface="Arial"/>
                <a:cs typeface="Arial"/>
              </a:rPr>
              <a:t> </a:t>
            </a:r>
            <a:r>
              <a:rPr sz="2400" spc="-10" dirty="0">
                <a:solidFill>
                  <a:srgbClr val="FF3300"/>
                </a:solidFill>
                <a:latin typeface="Arial"/>
                <a:cs typeface="Arial"/>
              </a:rPr>
              <a:t>one</a:t>
            </a:r>
            <a:r>
              <a:rPr sz="2400" dirty="0">
                <a:solidFill>
                  <a:srgbClr val="FF3300"/>
                </a:solidFill>
                <a:latin typeface="Arial"/>
                <a:cs typeface="Arial"/>
              </a:rPr>
              <a:t> </a:t>
            </a:r>
            <a:r>
              <a:rPr sz="2400" spc="-5" dirty="0">
                <a:latin typeface="Arial"/>
                <a:cs typeface="Arial"/>
              </a:rPr>
              <a:t>department.</a:t>
            </a:r>
            <a:endParaRPr sz="2400">
              <a:latin typeface="Arial"/>
              <a:cs typeface="Arial"/>
            </a:endParaRPr>
          </a:p>
          <a:p>
            <a:pPr marL="755650" lvl="1" indent="-286385">
              <a:spcBef>
                <a:spcPts val="600"/>
              </a:spcBef>
              <a:buChar char="–"/>
              <a:tabLst>
                <a:tab pos="755650" algn="l"/>
              </a:tabLst>
            </a:pPr>
            <a:r>
              <a:rPr sz="2400" spc="-10" dirty="0">
                <a:latin typeface="Arial"/>
                <a:cs typeface="Arial"/>
              </a:rPr>
              <a:t>Each</a:t>
            </a:r>
            <a:r>
              <a:rPr sz="2400" dirty="0">
                <a:latin typeface="Arial"/>
                <a:cs typeface="Arial"/>
              </a:rPr>
              <a:t> </a:t>
            </a:r>
            <a:r>
              <a:rPr sz="2400" spc="-5" dirty="0">
                <a:latin typeface="Arial"/>
                <a:cs typeface="Arial"/>
              </a:rPr>
              <a:t>employee</a:t>
            </a:r>
            <a:r>
              <a:rPr sz="2400" spc="5" dirty="0">
                <a:latin typeface="Arial"/>
                <a:cs typeface="Arial"/>
              </a:rPr>
              <a:t> </a:t>
            </a:r>
            <a:r>
              <a:rPr sz="2400" spc="-5" dirty="0">
                <a:latin typeface="Arial"/>
                <a:cs typeface="Arial"/>
              </a:rPr>
              <a:t>can</a:t>
            </a:r>
            <a:r>
              <a:rPr sz="2400" dirty="0">
                <a:latin typeface="Arial"/>
                <a:cs typeface="Arial"/>
              </a:rPr>
              <a:t> </a:t>
            </a:r>
            <a:r>
              <a:rPr sz="2400" spc="-10" dirty="0">
                <a:latin typeface="Arial"/>
                <a:cs typeface="Arial"/>
              </a:rPr>
              <a:t>belong</a:t>
            </a:r>
            <a:r>
              <a:rPr sz="2400" spc="-5" dirty="0">
                <a:latin typeface="Arial"/>
                <a:cs typeface="Arial"/>
              </a:rPr>
              <a:t> </a:t>
            </a:r>
            <a:r>
              <a:rPr sz="2400" dirty="0">
                <a:latin typeface="Arial"/>
                <a:cs typeface="Arial"/>
              </a:rPr>
              <a:t>to</a:t>
            </a:r>
            <a:r>
              <a:rPr sz="2400" spc="45" dirty="0">
                <a:latin typeface="Arial"/>
                <a:cs typeface="Arial"/>
              </a:rPr>
              <a:t> </a:t>
            </a:r>
            <a:r>
              <a:rPr sz="2400" spc="-10" dirty="0">
                <a:solidFill>
                  <a:srgbClr val="FF3300"/>
                </a:solidFill>
                <a:latin typeface="Arial"/>
                <a:cs typeface="Arial"/>
              </a:rPr>
              <a:t>one</a:t>
            </a:r>
            <a:r>
              <a:rPr sz="2400" spc="5" dirty="0">
                <a:solidFill>
                  <a:srgbClr val="FF3300"/>
                </a:solidFill>
                <a:latin typeface="Arial"/>
                <a:cs typeface="Arial"/>
              </a:rPr>
              <a:t> </a:t>
            </a:r>
            <a:r>
              <a:rPr sz="2400" spc="-5" dirty="0">
                <a:solidFill>
                  <a:srgbClr val="FF3300"/>
                </a:solidFill>
                <a:latin typeface="Arial"/>
                <a:cs typeface="Arial"/>
              </a:rPr>
              <a:t>or</a:t>
            </a:r>
            <a:r>
              <a:rPr sz="2400" spc="5" dirty="0">
                <a:solidFill>
                  <a:srgbClr val="FF3300"/>
                </a:solidFill>
                <a:latin typeface="Arial"/>
                <a:cs typeface="Arial"/>
              </a:rPr>
              <a:t> more</a:t>
            </a:r>
            <a:r>
              <a:rPr sz="2400" spc="10" dirty="0">
                <a:solidFill>
                  <a:srgbClr val="FF3300"/>
                </a:solidFill>
                <a:latin typeface="Arial"/>
                <a:cs typeface="Arial"/>
              </a:rPr>
              <a:t> </a:t>
            </a:r>
            <a:r>
              <a:rPr sz="2400" spc="-5" dirty="0">
                <a:latin typeface="Arial"/>
                <a:cs typeface="Arial"/>
              </a:rPr>
              <a:t>departments</a:t>
            </a:r>
            <a:endParaRPr sz="2400">
              <a:latin typeface="Arial"/>
              <a:cs typeface="Arial"/>
            </a:endParaRPr>
          </a:p>
          <a:p>
            <a:pPr marL="355600" indent="-342900">
              <a:spcBef>
                <a:spcPts val="700"/>
              </a:spcBef>
              <a:buChar char="•"/>
              <a:tabLst>
                <a:tab pos="354965" algn="l"/>
                <a:tab pos="355600" algn="l"/>
              </a:tabLst>
            </a:pPr>
            <a:r>
              <a:rPr sz="2800" spc="-5" dirty="0">
                <a:latin typeface="Arial"/>
                <a:cs typeface="Arial"/>
              </a:rPr>
              <a:t>Employee</a:t>
            </a:r>
            <a:endParaRPr sz="2800">
              <a:latin typeface="Arial"/>
              <a:cs typeface="Arial"/>
            </a:endParaRPr>
          </a:p>
          <a:p>
            <a:pPr marL="755650" lvl="1" indent="-286385">
              <a:spcBef>
                <a:spcPts val="590"/>
              </a:spcBef>
              <a:buChar char="–"/>
              <a:tabLst>
                <a:tab pos="755650" algn="l"/>
              </a:tabLst>
            </a:pPr>
            <a:r>
              <a:rPr sz="2400" spc="-10" dirty="0">
                <a:latin typeface="Arial"/>
                <a:cs typeface="Arial"/>
              </a:rPr>
              <a:t>Each</a:t>
            </a:r>
            <a:r>
              <a:rPr sz="2400" dirty="0">
                <a:latin typeface="Arial"/>
                <a:cs typeface="Arial"/>
              </a:rPr>
              <a:t> </a:t>
            </a:r>
            <a:r>
              <a:rPr sz="2400" spc="-5" dirty="0">
                <a:latin typeface="Arial"/>
                <a:cs typeface="Arial"/>
              </a:rPr>
              <a:t>department</a:t>
            </a:r>
            <a:r>
              <a:rPr sz="2400" dirty="0">
                <a:latin typeface="Arial"/>
                <a:cs typeface="Arial"/>
              </a:rPr>
              <a:t> must </a:t>
            </a:r>
            <a:r>
              <a:rPr sz="2400" spc="-5" dirty="0">
                <a:latin typeface="Arial"/>
                <a:cs typeface="Arial"/>
              </a:rPr>
              <a:t>have</a:t>
            </a:r>
            <a:r>
              <a:rPr sz="2400" spc="30" dirty="0">
                <a:latin typeface="Arial"/>
                <a:cs typeface="Arial"/>
              </a:rPr>
              <a:t> </a:t>
            </a:r>
            <a:r>
              <a:rPr sz="2400" spc="-10" dirty="0">
                <a:solidFill>
                  <a:srgbClr val="FF3300"/>
                </a:solidFill>
                <a:latin typeface="Arial"/>
                <a:cs typeface="Arial"/>
              </a:rPr>
              <a:t>one</a:t>
            </a:r>
            <a:r>
              <a:rPr sz="2400" dirty="0">
                <a:solidFill>
                  <a:srgbClr val="FF3300"/>
                </a:solidFill>
                <a:latin typeface="Arial"/>
                <a:cs typeface="Arial"/>
              </a:rPr>
              <a:t> </a:t>
            </a:r>
            <a:r>
              <a:rPr sz="2400" spc="-5" dirty="0">
                <a:solidFill>
                  <a:srgbClr val="FF3300"/>
                </a:solidFill>
                <a:latin typeface="Arial"/>
                <a:cs typeface="Arial"/>
              </a:rPr>
              <a:t>or</a:t>
            </a:r>
            <a:r>
              <a:rPr sz="2400" dirty="0">
                <a:solidFill>
                  <a:srgbClr val="FF3300"/>
                </a:solidFill>
                <a:latin typeface="Arial"/>
                <a:cs typeface="Arial"/>
              </a:rPr>
              <a:t> </a:t>
            </a:r>
            <a:r>
              <a:rPr sz="2400" spc="5" dirty="0">
                <a:solidFill>
                  <a:srgbClr val="FF3300"/>
                </a:solidFill>
                <a:latin typeface="Arial"/>
                <a:cs typeface="Arial"/>
              </a:rPr>
              <a:t>more</a:t>
            </a:r>
            <a:r>
              <a:rPr sz="2400" spc="10" dirty="0">
                <a:solidFill>
                  <a:srgbClr val="FF3300"/>
                </a:solidFill>
                <a:latin typeface="Arial"/>
                <a:cs typeface="Arial"/>
              </a:rPr>
              <a:t> </a:t>
            </a:r>
            <a:r>
              <a:rPr sz="2400" spc="-5" dirty="0">
                <a:latin typeface="Arial"/>
                <a:cs typeface="Arial"/>
              </a:rPr>
              <a:t>employees</a:t>
            </a:r>
            <a:endParaRPr sz="2400">
              <a:latin typeface="Arial"/>
              <a:cs typeface="Arial"/>
            </a:endParaRPr>
          </a:p>
          <a:p>
            <a:pPr marL="755650" lvl="1" indent="-286385">
              <a:spcBef>
                <a:spcPts val="600"/>
              </a:spcBef>
              <a:buChar char="–"/>
              <a:tabLst>
                <a:tab pos="755650" algn="l"/>
              </a:tabLst>
            </a:pPr>
            <a:r>
              <a:rPr sz="2400" spc="-10" dirty="0">
                <a:latin typeface="Arial"/>
                <a:cs typeface="Arial"/>
              </a:rPr>
              <a:t>Each</a:t>
            </a:r>
            <a:r>
              <a:rPr sz="2400" spc="-5" dirty="0">
                <a:latin typeface="Arial"/>
                <a:cs typeface="Arial"/>
              </a:rPr>
              <a:t> project</a:t>
            </a:r>
            <a:r>
              <a:rPr sz="2400" dirty="0">
                <a:latin typeface="Arial"/>
                <a:cs typeface="Arial"/>
              </a:rPr>
              <a:t> must</a:t>
            </a:r>
            <a:r>
              <a:rPr sz="2400" spc="10" dirty="0">
                <a:latin typeface="Arial"/>
                <a:cs typeface="Arial"/>
              </a:rPr>
              <a:t> </a:t>
            </a:r>
            <a:r>
              <a:rPr sz="2400" spc="-10" dirty="0">
                <a:latin typeface="Arial"/>
                <a:cs typeface="Arial"/>
              </a:rPr>
              <a:t>have</a:t>
            </a:r>
            <a:r>
              <a:rPr sz="2400" spc="20" dirty="0">
                <a:latin typeface="Arial"/>
                <a:cs typeface="Arial"/>
              </a:rPr>
              <a:t> </a:t>
            </a:r>
            <a:r>
              <a:rPr sz="2400" spc="-5" dirty="0">
                <a:solidFill>
                  <a:srgbClr val="FF3300"/>
                </a:solidFill>
                <a:latin typeface="Arial"/>
                <a:cs typeface="Arial"/>
              </a:rPr>
              <a:t>one</a:t>
            </a:r>
            <a:r>
              <a:rPr sz="2400" spc="-10" dirty="0">
                <a:solidFill>
                  <a:srgbClr val="FF3300"/>
                </a:solidFill>
                <a:latin typeface="Arial"/>
                <a:cs typeface="Arial"/>
              </a:rPr>
              <a:t> </a:t>
            </a:r>
            <a:r>
              <a:rPr sz="2400" spc="-5" dirty="0">
                <a:solidFill>
                  <a:srgbClr val="FF3300"/>
                </a:solidFill>
                <a:latin typeface="Arial"/>
                <a:cs typeface="Arial"/>
              </a:rPr>
              <a:t>or</a:t>
            </a:r>
            <a:r>
              <a:rPr sz="2400" spc="10" dirty="0">
                <a:solidFill>
                  <a:srgbClr val="FF3300"/>
                </a:solidFill>
                <a:latin typeface="Arial"/>
                <a:cs typeface="Arial"/>
              </a:rPr>
              <a:t> </a:t>
            </a:r>
            <a:r>
              <a:rPr sz="2400" dirty="0">
                <a:solidFill>
                  <a:srgbClr val="FF3300"/>
                </a:solidFill>
                <a:latin typeface="Arial"/>
                <a:cs typeface="Arial"/>
              </a:rPr>
              <a:t>more</a:t>
            </a:r>
            <a:r>
              <a:rPr sz="2400" spc="15" dirty="0">
                <a:solidFill>
                  <a:srgbClr val="FF3300"/>
                </a:solidFill>
                <a:latin typeface="Arial"/>
                <a:cs typeface="Arial"/>
              </a:rPr>
              <a:t> </a:t>
            </a:r>
            <a:r>
              <a:rPr sz="2400" spc="-5" dirty="0">
                <a:latin typeface="Arial"/>
                <a:cs typeface="Arial"/>
              </a:rPr>
              <a:t>employees</a:t>
            </a:r>
            <a:endParaRPr sz="2400">
              <a:latin typeface="Arial"/>
              <a:cs typeface="Arial"/>
            </a:endParaRPr>
          </a:p>
          <a:p>
            <a:pPr marL="355600" indent="-342900">
              <a:spcBef>
                <a:spcPts val="700"/>
              </a:spcBef>
              <a:buChar char="•"/>
              <a:tabLst>
                <a:tab pos="354965" algn="l"/>
                <a:tab pos="355600" algn="l"/>
              </a:tabLst>
            </a:pPr>
            <a:r>
              <a:rPr sz="2800" spc="-5" dirty="0">
                <a:latin typeface="Arial"/>
                <a:cs typeface="Arial"/>
              </a:rPr>
              <a:t>Project</a:t>
            </a:r>
            <a:endParaRPr sz="2800">
              <a:latin typeface="Arial"/>
              <a:cs typeface="Arial"/>
            </a:endParaRPr>
          </a:p>
          <a:p>
            <a:pPr marL="755650" lvl="1" indent="-286385">
              <a:spcBef>
                <a:spcPts val="600"/>
              </a:spcBef>
              <a:buChar char="–"/>
              <a:tabLst>
                <a:tab pos="755650" algn="l"/>
              </a:tabLst>
            </a:pPr>
            <a:r>
              <a:rPr sz="2400" spc="-10" dirty="0">
                <a:latin typeface="Arial"/>
                <a:cs typeface="Arial"/>
              </a:rPr>
              <a:t>Each</a:t>
            </a:r>
            <a:r>
              <a:rPr sz="2400" spc="-5" dirty="0">
                <a:latin typeface="Arial"/>
                <a:cs typeface="Arial"/>
              </a:rPr>
              <a:t> employee</a:t>
            </a:r>
            <a:r>
              <a:rPr sz="2400" dirty="0">
                <a:latin typeface="Arial"/>
                <a:cs typeface="Arial"/>
              </a:rPr>
              <a:t> </a:t>
            </a:r>
            <a:r>
              <a:rPr sz="2400" spc="-5" dirty="0">
                <a:latin typeface="Arial"/>
                <a:cs typeface="Arial"/>
              </a:rPr>
              <a:t>can</a:t>
            </a:r>
            <a:r>
              <a:rPr sz="2400" spc="-10" dirty="0">
                <a:latin typeface="Arial"/>
                <a:cs typeface="Arial"/>
              </a:rPr>
              <a:t> have</a:t>
            </a:r>
            <a:r>
              <a:rPr sz="2400" spc="30" dirty="0">
                <a:latin typeface="Arial"/>
                <a:cs typeface="Arial"/>
              </a:rPr>
              <a:t> </a:t>
            </a:r>
            <a:r>
              <a:rPr sz="2400" dirty="0">
                <a:solidFill>
                  <a:srgbClr val="FF3300"/>
                </a:solidFill>
                <a:latin typeface="Arial"/>
                <a:cs typeface="Arial"/>
              </a:rPr>
              <a:t>0</a:t>
            </a:r>
            <a:r>
              <a:rPr sz="2400" spc="-5" dirty="0">
                <a:solidFill>
                  <a:srgbClr val="FF3300"/>
                </a:solidFill>
                <a:latin typeface="Arial"/>
                <a:cs typeface="Arial"/>
              </a:rPr>
              <a:t> </a:t>
            </a:r>
            <a:r>
              <a:rPr sz="2400" dirty="0">
                <a:solidFill>
                  <a:srgbClr val="FF3300"/>
                </a:solidFill>
                <a:latin typeface="Arial"/>
                <a:cs typeface="Arial"/>
              </a:rPr>
              <a:t>or</a:t>
            </a:r>
            <a:r>
              <a:rPr sz="2400" spc="-5" dirty="0">
                <a:solidFill>
                  <a:srgbClr val="FF3300"/>
                </a:solidFill>
                <a:latin typeface="Arial"/>
                <a:cs typeface="Arial"/>
              </a:rPr>
              <a:t> </a:t>
            </a:r>
            <a:r>
              <a:rPr sz="2400" spc="5" dirty="0">
                <a:solidFill>
                  <a:srgbClr val="FF3300"/>
                </a:solidFill>
                <a:latin typeface="Arial"/>
                <a:cs typeface="Arial"/>
              </a:rPr>
              <a:t>more </a:t>
            </a:r>
            <a:r>
              <a:rPr sz="2400" spc="-5" dirty="0">
                <a:latin typeface="Arial"/>
                <a:cs typeface="Arial"/>
              </a:rPr>
              <a:t>projects.</a:t>
            </a:r>
            <a:endParaRPr sz="2400">
              <a:latin typeface="Arial"/>
              <a:cs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4780" y="497840"/>
            <a:ext cx="6813550" cy="695960"/>
          </a:xfrm>
          <a:prstGeom prst="rect">
            <a:avLst/>
          </a:prstGeom>
        </p:spPr>
        <p:txBody>
          <a:bodyPr vert="horz" wrap="square" lIns="0" tIns="12700" rIns="0" bIns="0" rtlCol="0" anchor="ctr">
            <a:spAutoFit/>
          </a:bodyPr>
          <a:lstStyle/>
          <a:p>
            <a:pPr marL="12700">
              <a:lnSpc>
                <a:spcPct val="100000"/>
              </a:lnSpc>
              <a:spcBef>
                <a:spcPts val="100"/>
              </a:spcBef>
            </a:pPr>
            <a:r>
              <a:rPr spc="-5" dirty="0"/>
              <a:t>Fill</a:t>
            </a:r>
            <a:r>
              <a:rPr spc="-15" dirty="0"/>
              <a:t> </a:t>
            </a:r>
            <a:r>
              <a:rPr spc="-5" dirty="0"/>
              <a:t>in</a:t>
            </a:r>
            <a:r>
              <a:rPr spc="-25" dirty="0"/>
              <a:t> </a:t>
            </a:r>
            <a:r>
              <a:rPr spc="-5" dirty="0"/>
              <a:t>Cardinality</a:t>
            </a:r>
            <a:r>
              <a:rPr spc="-35" dirty="0"/>
              <a:t> </a:t>
            </a:r>
            <a:r>
              <a:rPr spc="-10" dirty="0"/>
              <a:t>(Contd.)</a:t>
            </a:r>
          </a:p>
        </p:txBody>
      </p:sp>
      <p:sp>
        <p:nvSpPr>
          <p:cNvPr id="3" name="object 3"/>
          <p:cNvSpPr txBox="1"/>
          <p:nvPr/>
        </p:nvSpPr>
        <p:spPr>
          <a:xfrm>
            <a:off x="2058670" y="1634490"/>
            <a:ext cx="7281545" cy="3944620"/>
          </a:xfrm>
          <a:prstGeom prst="rect">
            <a:avLst/>
          </a:prstGeom>
        </p:spPr>
        <p:txBody>
          <a:bodyPr vert="horz" wrap="square" lIns="0" tIns="12700" rIns="0" bIns="0" rtlCol="0">
            <a:spAutoFit/>
          </a:bodyPr>
          <a:lstStyle/>
          <a:p>
            <a:pPr marL="354965" marR="5080" indent="-342900">
              <a:spcBef>
                <a:spcPts val="100"/>
              </a:spcBef>
            </a:pPr>
            <a:r>
              <a:rPr sz="3200" spc="-5" dirty="0">
                <a:latin typeface="Arial"/>
                <a:cs typeface="Arial"/>
              </a:rPr>
              <a:t>The</a:t>
            </a:r>
            <a:r>
              <a:rPr sz="3200" dirty="0">
                <a:latin typeface="Arial"/>
                <a:cs typeface="Arial"/>
              </a:rPr>
              <a:t> </a:t>
            </a:r>
            <a:r>
              <a:rPr sz="3200" spc="-5" dirty="0">
                <a:latin typeface="Arial"/>
                <a:cs typeface="Arial"/>
              </a:rPr>
              <a:t>cardinality</a:t>
            </a:r>
            <a:r>
              <a:rPr sz="3200" spc="-10" dirty="0">
                <a:latin typeface="Arial"/>
                <a:cs typeface="Arial"/>
              </a:rPr>
              <a:t> </a:t>
            </a:r>
            <a:r>
              <a:rPr sz="3200" dirty="0">
                <a:latin typeface="Arial"/>
                <a:cs typeface="Arial"/>
              </a:rPr>
              <a:t>of</a:t>
            </a:r>
            <a:r>
              <a:rPr sz="3200" spc="-10" dirty="0">
                <a:latin typeface="Arial"/>
                <a:cs typeface="Arial"/>
              </a:rPr>
              <a:t> </a:t>
            </a:r>
            <a:r>
              <a:rPr sz="3200" dirty="0">
                <a:latin typeface="Arial"/>
                <a:cs typeface="Arial"/>
              </a:rPr>
              <a:t>a </a:t>
            </a:r>
            <a:r>
              <a:rPr sz="3200" spc="-5" dirty="0">
                <a:latin typeface="Arial"/>
                <a:cs typeface="Arial"/>
              </a:rPr>
              <a:t>relationship</a:t>
            </a:r>
            <a:r>
              <a:rPr sz="3200" spc="5" dirty="0">
                <a:latin typeface="Arial"/>
                <a:cs typeface="Arial"/>
              </a:rPr>
              <a:t> </a:t>
            </a:r>
            <a:r>
              <a:rPr sz="3200" dirty="0">
                <a:latin typeface="Arial"/>
                <a:cs typeface="Arial"/>
              </a:rPr>
              <a:t>can </a:t>
            </a:r>
            <a:r>
              <a:rPr sz="3200" spc="-5" dirty="0">
                <a:latin typeface="Arial"/>
                <a:cs typeface="Arial"/>
              </a:rPr>
              <a:t>only </a:t>
            </a:r>
            <a:r>
              <a:rPr sz="3200" spc="-869" dirty="0">
                <a:latin typeface="Arial"/>
                <a:cs typeface="Arial"/>
              </a:rPr>
              <a:t> </a:t>
            </a:r>
            <a:r>
              <a:rPr sz="3200" spc="-5" dirty="0">
                <a:latin typeface="Arial"/>
                <a:cs typeface="Arial"/>
              </a:rPr>
              <a:t>have the</a:t>
            </a:r>
            <a:r>
              <a:rPr sz="3200" dirty="0">
                <a:latin typeface="Arial"/>
                <a:cs typeface="Arial"/>
              </a:rPr>
              <a:t> </a:t>
            </a:r>
            <a:r>
              <a:rPr sz="3200" spc="-10" dirty="0">
                <a:latin typeface="Arial"/>
                <a:cs typeface="Arial"/>
              </a:rPr>
              <a:t>following</a:t>
            </a:r>
            <a:r>
              <a:rPr sz="3200" dirty="0">
                <a:latin typeface="Arial"/>
                <a:cs typeface="Arial"/>
              </a:rPr>
              <a:t> values</a:t>
            </a:r>
            <a:endParaRPr sz="3200">
              <a:latin typeface="Arial"/>
              <a:cs typeface="Arial"/>
            </a:endParaRPr>
          </a:p>
          <a:p>
            <a:pPr marL="469265">
              <a:spcBef>
                <a:spcPts val="990"/>
              </a:spcBef>
              <a:tabLst>
                <a:tab pos="2842260" algn="l"/>
              </a:tabLst>
            </a:pPr>
            <a:r>
              <a:rPr sz="6000" baseline="2777" dirty="0">
                <a:solidFill>
                  <a:srgbClr val="FF3300"/>
                </a:solidFill>
                <a:latin typeface="Arial"/>
                <a:cs typeface="Arial"/>
              </a:rPr>
              <a:t>–</a:t>
            </a:r>
            <a:r>
              <a:rPr sz="4000" dirty="0">
                <a:solidFill>
                  <a:srgbClr val="FF3300"/>
                </a:solidFill>
                <a:latin typeface="Arial"/>
                <a:cs typeface="Arial"/>
              </a:rPr>
              <a:t>One</a:t>
            </a:r>
            <a:r>
              <a:rPr sz="4000" spc="-5" dirty="0">
                <a:solidFill>
                  <a:srgbClr val="FF3300"/>
                </a:solidFill>
                <a:latin typeface="Arial"/>
                <a:cs typeface="Arial"/>
              </a:rPr>
              <a:t> and	only</a:t>
            </a:r>
            <a:r>
              <a:rPr sz="4000" spc="-50" dirty="0">
                <a:solidFill>
                  <a:srgbClr val="FF3300"/>
                </a:solidFill>
                <a:latin typeface="Arial"/>
                <a:cs typeface="Arial"/>
              </a:rPr>
              <a:t> </a:t>
            </a:r>
            <a:r>
              <a:rPr sz="4000" spc="-5" dirty="0">
                <a:solidFill>
                  <a:srgbClr val="FF3300"/>
                </a:solidFill>
                <a:latin typeface="Arial"/>
                <a:cs typeface="Arial"/>
              </a:rPr>
              <a:t>one</a:t>
            </a:r>
            <a:endParaRPr sz="4000">
              <a:latin typeface="Arial"/>
              <a:cs typeface="Arial"/>
            </a:endParaRPr>
          </a:p>
          <a:p>
            <a:pPr marL="469265">
              <a:spcBef>
                <a:spcPts val="1000"/>
              </a:spcBef>
            </a:pPr>
            <a:r>
              <a:rPr sz="6000" baseline="2777" dirty="0">
                <a:solidFill>
                  <a:srgbClr val="FF3300"/>
                </a:solidFill>
                <a:latin typeface="Arial"/>
                <a:cs typeface="Arial"/>
              </a:rPr>
              <a:t>–</a:t>
            </a:r>
            <a:r>
              <a:rPr sz="4000" dirty="0">
                <a:solidFill>
                  <a:srgbClr val="FF3300"/>
                </a:solidFill>
                <a:latin typeface="Arial"/>
                <a:cs typeface="Arial"/>
              </a:rPr>
              <a:t>One</a:t>
            </a:r>
            <a:r>
              <a:rPr sz="4000" spc="-35" dirty="0">
                <a:solidFill>
                  <a:srgbClr val="FF3300"/>
                </a:solidFill>
                <a:latin typeface="Arial"/>
                <a:cs typeface="Arial"/>
              </a:rPr>
              <a:t> </a:t>
            </a:r>
            <a:r>
              <a:rPr sz="4000" spc="-5" dirty="0">
                <a:solidFill>
                  <a:srgbClr val="FF3300"/>
                </a:solidFill>
                <a:latin typeface="Arial"/>
                <a:cs typeface="Arial"/>
              </a:rPr>
              <a:t>or</a:t>
            </a:r>
            <a:r>
              <a:rPr sz="4000" spc="-25" dirty="0">
                <a:solidFill>
                  <a:srgbClr val="FF3300"/>
                </a:solidFill>
                <a:latin typeface="Arial"/>
                <a:cs typeface="Arial"/>
              </a:rPr>
              <a:t> </a:t>
            </a:r>
            <a:r>
              <a:rPr sz="4000" spc="-5" dirty="0">
                <a:solidFill>
                  <a:srgbClr val="FF3300"/>
                </a:solidFill>
                <a:latin typeface="Arial"/>
                <a:cs typeface="Arial"/>
              </a:rPr>
              <a:t>more</a:t>
            </a:r>
            <a:endParaRPr sz="4000">
              <a:latin typeface="Arial"/>
              <a:cs typeface="Arial"/>
            </a:endParaRPr>
          </a:p>
          <a:p>
            <a:pPr marL="469265">
              <a:spcBef>
                <a:spcPts val="1000"/>
              </a:spcBef>
              <a:tabLst>
                <a:tab pos="1938020" algn="l"/>
              </a:tabLst>
            </a:pPr>
            <a:r>
              <a:rPr sz="6000" spc="-7" baseline="2777" dirty="0">
                <a:solidFill>
                  <a:srgbClr val="FF3300"/>
                </a:solidFill>
                <a:latin typeface="Arial"/>
                <a:cs typeface="Arial"/>
              </a:rPr>
              <a:t>–</a:t>
            </a:r>
            <a:r>
              <a:rPr sz="4000" spc="-5" dirty="0">
                <a:solidFill>
                  <a:srgbClr val="FF3300"/>
                </a:solidFill>
                <a:latin typeface="Arial"/>
                <a:cs typeface="Arial"/>
              </a:rPr>
              <a:t>Zero	or</a:t>
            </a:r>
            <a:r>
              <a:rPr sz="4000" spc="-40" dirty="0">
                <a:solidFill>
                  <a:srgbClr val="FF3300"/>
                </a:solidFill>
                <a:latin typeface="Arial"/>
                <a:cs typeface="Arial"/>
              </a:rPr>
              <a:t> </a:t>
            </a:r>
            <a:r>
              <a:rPr sz="4000" spc="-5" dirty="0">
                <a:solidFill>
                  <a:srgbClr val="FF3300"/>
                </a:solidFill>
                <a:latin typeface="Arial"/>
                <a:cs typeface="Arial"/>
              </a:rPr>
              <a:t>more</a:t>
            </a:r>
            <a:endParaRPr sz="4000">
              <a:latin typeface="Arial"/>
              <a:cs typeface="Arial"/>
            </a:endParaRPr>
          </a:p>
          <a:p>
            <a:pPr marL="469265">
              <a:spcBef>
                <a:spcPts val="990"/>
              </a:spcBef>
              <a:tabLst>
                <a:tab pos="1938020" algn="l"/>
              </a:tabLst>
            </a:pPr>
            <a:r>
              <a:rPr sz="6000" spc="-7" baseline="2777" dirty="0">
                <a:solidFill>
                  <a:srgbClr val="FF3300"/>
                </a:solidFill>
                <a:latin typeface="Arial"/>
                <a:cs typeface="Arial"/>
              </a:rPr>
              <a:t>–</a:t>
            </a:r>
            <a:r>
              <a:rPr sz="4000" spc="-5" dirty="0">
                <a:solidFill>
                  <a:srgbClr val="FF3300"/>
                </a:solidFill>
                <a:latin typeface="Arial"/>
                <a:cs typeface="Arial"/>
              </a:rPr>
              <a:t>Zero	or</a:t>
            </a:r>
            <a:r>
              <a:rPr sz="4000" spc="-45" dirty="0">
                <a:solidFill>
                  <a:srgbClr val="FF3300"/>
                </a:solidFill>
                <a:latin typeface="Arial"/>
                <a:cs typeface="Arial"/>
              </a:rPr>
              <a:t> </a:t>
            </a:r>
            <a:r>
              <a:rPr sz="4000" spc="-5" dirty="0">
                <a:solidFill>
                  <a:srgbClr val="FF3300"/>
                </a:solidFill>
                <a:latin typeface="Arial"/>
                <a:cs typeface="Arial"/>
              </a:rPr>
              <a:t>one</a:t>
            </a:r>
            <a:endParaRPr sz="4000">
              <a:latin typeface="Arial"/>
              <a:cs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2361" y="497840"/>
            <a:ext cx="4901565" cy="695960"/>
          </a:xfrm>
          <a:prstGeom prst="rect">
            <a:avLst/>
          </a:prstGeom>
        </p:spPr>
        <p:txBody>
          <a:bodyPr vert="horz" wrap="square" lIns="0" tIns="12700" rIns="0" bIns="0" rtlCol="0" anchor="ctr">
            <a:spAutoFit/>
          </a:bodyPr>
          <a:lstStyle/>
          <a:p>
            <a:pPr marL="12700">
              <a:lnSpc>
                <a:spcPct val="100000"/>
              </a:lnSpc>
              <a:spcBef>
                <a:spcPts val="100"/>
              </a:spcBef>
            </a:pPr>
            <a:r>
              <a:rPr spc="-5" dirty="0">
                <a:latin typeface="Arial"/>
                <a:cs typeface="Arial"/>
              </a:rPr>
              <a:t>Cardinality</a:t>
            </a:r>
            <a:r>
              <a:rPr spc="-75" dirty="0">
                <a:latin typeface="Arial"/>
                <a:cs typeface="Arial"/>
              </a:rPr>
              <a:t> </a:t>
            </a:r>
            <a:r>
              <a:rPr spc="-5" dirty="0">
                <a:latin typeface="Arial"/>
                <a:cs typeface="Arial"/>
              </a:rPr>
              <a:t>Notation</a:t>
            </a:r>
          </a:p>
        </p:txBody>
      </p:sp>
      <p:pic>
        <p:nvPicPr>
          <p:cNvPr id="3" name="object 3"/>
          <p:cNvPicPr/>
          <p:nvPr/>
        </p:nvPicPr>
        <p:blipFill>
          <a:blip r:embed="rId2" cstate="print"/>
          <a:stretch>
            <a:fillRect/>
          </a:stretch>
        </p:blipFill>
        <p:spPr>
          <a:xfrm>
            <a:off x="2205126" y="1696561"/>
            <a:ext cx="7653191" cy="4760276"/>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7550" y="497840"/>
            <a:ext cx="5671820" cy="695960"/>
          </a:xfrm>
          <a:prstGeom prst="rect">
            <a:avLst/>
          </a:prstGeom>
        </p:spPr>
        <p:txBody>
          <a:bodyPr vert="horz" wrap="square" lIns="0" tIns="12700" rIns="0" bIns="0" rtlCol="0" anchor="ctr">
            <a:spAutoFit/>
          </a:bodyPr>
          <a:lstStyle/>
          <a:p>
            <a:pPr marL="12700">
              <a:lnSpc>
                <a:spcPct val="100000"/>
              </a:lnSpc>
              <a:spcBef>
                <a:spcPts val="100"/>
              </a:spcBef>
            </a:pPr>
            <a:r>
              <a:rPr spc="-5" dirty="0"/>
              <a:t>Cardinality</a:t>
            </a:r>
            <a:r>
              <a:rPr spc="-100" dirty="0"/>
              <a:t> </a:t>
            </a:r>
            <a:r>
              <a:rPr spc="-5" dirty="0"/>
              <a:t>Examples</a:t>
            </a:r>
          </a:p>
        </p:txBody>
      </p:sp>
      <p:sp>
        <p:nvSpPr>
          <p:cNvPr id="3" name="object 3"/>
          <p:cNvSpPr txBox="1"/>
          <p:nvPr/>
        </p:nvSpPr>
        <p:spPr>
          <a:xfrm>
            <a:off x="2099309" y="1725930"/>
            <a:ext cx="596900" cy="495007"/>
          </a:xfrm>
          <a:prstGeom prst="rect">
            <a:avLst/>
          </a:prstGeom>
          <a:ln w="7619">
            <a:solidFill>
              <a:srgbClr val="000000"/>
            </a:solidFill>
          </a:ln>
        </p:spPr>
        <p:txBody>
          <a:bodyPr vert="horz" wrap="square" lIns="0" tIns="132080" rIns="0" bIns="0" rtlCol="0">
            <a:spAutoFit/>
          </a:bodyPr>
          <a:lstStyle/>
          <a:p>
            <a:pPr marL="9525" algn="ctr">
              <a:spcBef>
                <a:spcPts val="1040"/>
              </a:spcBef>
            </a:pPr>
            <a:r>
              <a:rPr sz="2350" spc="-90" dirty="0">
                <a:latin typeface="Arial"/>
                <a:cs typeface="Arial"/>
              </a:rPr>
              <a:t>A</a:t>
            </a:r>
            <a:endParaRPr sz="2350">
              <a:latin typeface="Arial"/>
              <a:cs typeface="Arial"/>
            </a:endParaRPr>
          </a:p>
        </p:txBody>
      </p:sp>
      <p:sp>
        <p:nvSpPr>
          <p:cNvPr id="4" name="object 4"/>
          <p:cNvSpPr txBox="1"/>
          <p:nvPr/>
        </p:nvSpPr>
        <p:spPr>
          <a:xfrm>
            <a:off x="2099309" y="2748280"/>
            <a:ext cx="596900" cy="498855"/>
          </a:xfrm>
          <a:prstGeom prst="rect">
            <a:avLst/>
          </a:prstGeom>
          <a:ln w="7619">
            <a:solidFill>
              <a:srgbClr val="000000"/>
            </a:solidFill>
          </a:ln>
        </p:spPr>
        <p:txBody>
          <a:bodyPr vert="horz" wrap="square" lIns="0" tIns="135890" rIns="0" bIns="0" rtlCol="0">
            <a:spAutoFit/>
          </a:bodyPr>
          <a:lstStyle/>
          <a:p>
            <a:pPr marL="9525" algn="ctr">
              <a:spcBef>
                <a:spcPts val="1070"/>
              </a:spcBef>
            </a:pPr>
            <a:r>
              <a:rPr sz="2350" spc="-90" dirty="0">
                <a:latin typeface="Arial"/>
                <a:cs typeface="Arial"/>
              </a:rPr>
              <a:t>A</a:t>
            </a:r>
            <a:endParaRPr sz="2350">
              <a:latin typeface="Arial"/>
              <a:cs typeface="Arial"/>
            </a:endParaRPr>
          </a:p>
        </p:txBody>
      </p:sp>
      <p:sp>
        <p:nvSpPr>
          <p:cNvPr id="5" name="object 5"/>
          <p:cNvSpPr txBox="1"/>
          <p:nvPr/>
        </p:nvSpPr>
        <p:spPr>
          <a:xfrm>
            <a:off x="2099309" y="3774441"/>
            <a:ext cx="596900" cy="495007"/>
          </a:xfrm>
          <a:prstGeom prst="rect">
            <a:avLst/>
          </a:prstGeom>
          <a:ln w="7619">
            <a:solidFill>
              <a:srgbClr val="000000"/>
            </a:solidFill>
          </a:ln>
        </p:spPr>
        <p:txBody>
          <a:bodyPr vert="horz" wrap="square" lIns="0" tIns="132080" rIns="0" bIns="0" rtlCol="0">
            <a:spAutoFit/>
          </a:bodyPr>
          <a:lstStyle/>
          <a:p>
            <a:pPr marL="9525" algn="ctr">
              <a:spcBef>
                <a:spcPts val="1040"/>
              </a:spcBef>
            </a:pPr>
            <a:r>
              <a:rPr sz="2350" spc="-90" dirty="0">
                <a:latin typeface="Arial"/>
                <a:cs typeface="Arial"/>
              </a:rPr>
              <a:t>A</a:t>
            </a:r>
            <a:endParaRPr sz="2350">
              <a:latin typeface="Arial"/>
              <a:cs typeface="Arial"/>
            </a:endParaRPr>
          </a:p>
        </p:txBody>
      </p:sp>
      <p:sp>
        <p:nvSpPr>
          <p:cNvPr id="6" name="object 6"/>
          <p:cNvSpPr txBox="1"/>
          <p:nvPr/>
        </p:nvSpPr>
        <p:spPr>
          <a:xfrm>
            <a:off x="2099309" y="4796790"/>
            <a:ext cx="596900" cy="497572"/>
          </a:xfrm>
          <a:prstGeom prst="rect">
            <a:avLst/>
          </a:prstGeom>
          <a:ln w="7619">
            <a:solidFill>
              <a:srgbClr val="000000"/>
            </a:solidFill>
          </a:ln>
        </p:spPr>
        <p:txBody>
          <a:bodyPr vert="horz" wrap="square" lIns="0" tIns="134620" rIns="0" bIns="0" rtlCol="0">
            <a:spAutoFit/>
          </a:bodyPr>
          <a:lstStyle/>
          <a:p>
            <a:pPr marL="9525" algn="ctr">
              <a:spcBef>
                <a:spcPts val="1060"/>
              </a:spcBef>
            </a:pPr>
            <a:r>
              <a:rPr sz="2350" spc="-90" dirty="0">
                <a:latin typeface="Arial"/>
                <a:cs typeface="Arial"/>
              </a:rPr>
              <a:t>A</a:t>
            </a:r>
            <a:endParaRPr sz="2350">
              <a:latin typeface="Arial"/>
              <a:cs typeface="Arial"/>
            </a:endParaRPr>
          </a:p>
        </p:txBody>
      </p:sp>
      <p:sp>
        <p:nvSpPr>
          <p:cNvPr id="7" name="object 7"/>
          <p:cNvSpPr txBox="1"/>
          <p:nvPr/>
        </p:nvSpPr>
        <p:spPr>
          <a:xfrm>
            <a:off x="3890010" y="1725930"/>
            <a:ext cx="595630" cy="495007"/>
          </a:xfrm>
          <a:prstGeom prst="rect">
            <a:avLst/>
          </a:prstGeom>
          <a:ln w="7620">
            <a:solidFill>
              <a:srgbClr val="000000"/>
            </a:solidFill>
          </a:ln>
        </p:spPr>
        <p:txBody>
          <a:bodyPr vert="horz" wrap="square" lIns="0" tIns="132080" rIns="0" bIns="0" rtlCol="0">
            <a:spAutoFit/>
          </a:bodyPr>
          <a:lstStyle/>
          <a:p>
            <a:pPr marL="8255" algn="ctr">
              <a:spcBef>
                <a:spcPts val="1040"/>
              </a:spcBef>
            </a:pPr>
            <a:r>
              <a:rPr sz="2350" spc="-90" dirty="0">
                <a:latin typeface="Arial"/>
                <a:cs typeface="Arial"/>
              </a:rPr>
              <a:t>B</a:t>
            </a:r>
            <a:endParaRPr sz="2350">
              <a:latin typeface="Arial"/>
              <a:cs typeface="Arial"/>
            </a:endParaRPr>
          </a:p>
        </p:txBody>
      </p:sp>
      <p:sp>
        <p:nvSpPr>
          <p:cNvPr id="8" name="object 8"/>
          <p:cNvSpPr txBox="1"/>
          <p:nvPr/>
        </p:nvSpPr>
        <p:spPr>
          <a:xfrm>
            <a:off x="3890010" y="2748280"/>
            <a:ext cx="595630" cy="498855"/>
          </a:xfrm>
          <a:prstGeom prst="rect">
            <a:avLst/>
          </a:prstGeom>
          <a:ln w="7620">
            <a:solidFill>
              <a:srgbClr val="000000"/>
            </a:solidFill>
          </a:ln>
        </p:spPr>
        <p:txBody>
          <a:bodyPr vert="horz" wrap="square" lIns="0" tIns="135890" rIns="0" bIns="0" rtlCol="0">
            <a:spAutoFit/>
          </a:bodyPr>
          <a:lstStyle/>
          <a:p>
            <a:pPr marL="8255" algn="ctr">
              <a:spcBef>
                <a:spcPts val="1070"/>
              </a:spcBef>
            </a:pPr>
            <a:r>
              <a:rPr sz="2350" spc="-90" dirty="0">
                <a:latin typeface="Arial"/>
                <a:cs typeface="Arial"/>
              </a:rPr>
              <a:t>B</a:t>
            </a:r>
            <a:endParaRPr sz="2350">
              <a:latin typeface="Arial"/>
              <a:cs typeface="Arial"/>
            </a:endParaRPr>
          </a:p>
        </p:txBody>
      </p:sp>
      <p:sp>
        <p:nvSpPr>
          <p:cNvPr id="9" name="object 9"/>
          <p:cNvSpPr txBox="1"/>
          <p:nvPr/>
        </p:nvSpPr>
        <p:spPr>
          <a:xfrm>
            <a:off x="3890010" y="3774441"/>
            <a:ext cx="595630" cy="495007"/>
          </a:xfrm>
          <a:prstGeom prst="rect">
            <a:avLst/>
          </a:prstGeom>
          <a:ln w="7620">
            <a:solidFill>
              <a:srgbClr val="000000"/>
            </a:solidFill>
          </a:ln>
        </p:spPr>
        <p:txBody>
          <a:bodyPr vert="horz" wrap="square" lIns="0" tIns="132080" rIns="0" bIns="0" rtlCol="0">
            <a:spAutoFit/>
          </a:bodyPr>
          <a:lstStyle/>
          <a:p>
            <a:pPr marL="8255" algn="ctr">
              <a:spcBef>
                <a:spcPts val="1040"/>
              </a:spcBef>
            </a:pPr>
            <a:r>
              <a:rPr sz="2350" spc="-90" dirty="0">
                <a:latin typeface="Arial"/>
                <a:cs typeface="Arial"/>
              </a:rPr>
              <a:t>B</a:t>
            </a:r>
            <a:endParaRPr sz="2350">
              <a:latin typeface="Arial"/>
              <a:cs typeface="Arial"/>
            </a:endParaRPr>
          </a:p>
        </p:txBody>
      </p:sp>
      <p:sp>
        <p:nvSpPr>
          <p:cNvPr id="10" name="object 10"/>
          <p:cNvSpPr txBox="1"/>
          <p:nvPr/>
        </p:nvSpPr>
        <p:spPr>
          <a:xfrm>
            <a:off x="3890010" y="4796790"/>
            <a:ext cx="595630" cy="497572"/>
          </a:xfrm>
          <a:prstGeom prst="rect">
            <a:avLst/>
          </a:prstGeom>
          <a:ln w="7620">
            <a:solidFill>
              <a:srgbClr val="000000"/>
            </a:solidFill>
          </a:ln>
        </p:spPr>
        <p:txBody>
          <a:bodyPr vert="horz" wrap="square" lIns="0" tIns="134620" rIns="0" bIns="0" rtlCol="0">
            <a:spAutoFit/>
          </a:bodyPr>
          <a:lstStyle/>
          <a:p>
            <a:pPr marL="8255" algn="ctr">
              <a:spcBef>
                <a:spcPts val="1060"/>
              </a:spcBef>
            </a:pPr>
            <a:r>
              <a:rPr sz="2350" spc="-90" dirty="0">
                <a:latin typeface="Arial"/>
                <a:cs typeface="Arial"/>
              </a:rPr>
              <a:t>B</a:t>
            </a:r>
            <a:endParaRPr sz="2350">
              <a:latin typeface="Arial"/>
              <a:cs typeface="Arial"/>
            </a:endParaRPr>
          </a:p>
        </p:txBody>
      </p:sp>
      <p:sp>
        <p:nvSpPr>
          <p:cNvPr id="11" name="object 11"/>
          <p:cNvSpPr/>
          <p:nvPr/>
        </p:nvSpPr>
        <p:spPr>
          <a:xfrm>
            <a:off x="2696210" y="3013710"/>
            <a:ext cx="1193800" cy="156210"/>
          </a:xfrm>
          <a:custGeom>
            <a:avLst/>
            <a:gdLst/>
            <a:ahLst/>
            <a:cxnLst/>
            <a:rect l="l" t="t" r="r" b="b"/>
            <a:pathLst>
              <a:path w="1193800" h="156210">
                <a:moveTo>
                  <a:pt x="1193800" y="77469"/>
                </a:moveTo>
                <a:lnTo>
                  <a:pt x="0" y="77469"/>
                </a:lnTo>
              </a:path>
              <a:path w="1193800" h="156210">
                <a:moveTo>
                  <a:pt x="204470" y="156210"/>
                </a:moveTo>
                <a:lnTo>
                  <a:pt x="204470" y="0"/>
                </a:lnTo>
              </a:path>
              <a:path w="1193800" h="156210">
                <a:moveTo>
                  <a:pt x="135890" y="156210"/>
                </a:moveTo>
                <a:lnTo>
                  <a:pt x="135890" y="0"/>
                </a:lnTo>
              </a:path>
            </a:pathLst>
          </a:custGeom>
          <a:ln w="7620">
            <a:solidFill>
              <a:srgbClr val="000000"/>
            </a:solidFill>
          </a:ln>
        </p:spPr>
        <p:txBody>
          <a:bodyPr wrap="square" lIns="0" tIns="0" rIns="0" bIns="0" rtlCol="0"/>
          <a:lstStyle/>
          <a:p>
            <a:endParaRPr/>
          </a:p>
        </p:txBody>
      </p:sp>
      <p:sp>
        <p:nvSpPr>
          <p:cNvPr id="12" name="object 12"/>
          <p:cNvSpPr/>
          <p:nvPr/>
        </p:nvSpPr>
        <p:spPr>
          <a:xfrm>
            <a:off x="2696210" y="1987550"/>
            <a:ext cx="1193800" cy="156210"/>
          </a:xfrm>
          <a:custGeom>
            <a:avLst/>
            <a:gdLst/>
            <a:ahLst/>
            <a:cxnLst/>
            <a:rect l="l" t="t" r="r" b="b"/>
            <a:pathLst>
              <a:path w="1193800" h="156210">
                <a:moveTo>
                  <a:pt x="0" y="78739"/>
                </a:moveTo>
                <a:lnTo>
                  <a:pt x="918210" y="78739"/>
                </a:lnTo>
              </a:path>
              <a:path w="1193800" h="156210">
                <a:moveTo>
                  <a:pt x="1055370" y="78739"/>
                </a:moveTo>
                <a:lnTo>
                  <a:pt x="1055370" y="71120"/>
                </a:lnTo>
                <a:lnTo>
                  <a:pt x="1055370" y="63500"/>
                </a:lnTo>
                <a:lnTo>
                  <a:pt x="1052830" y="55879"/>
                </a:lnTo>
                <a:lnTo>
                  <a:pt x="1050290" y="48260"/>
                </a:lnTo>
                <a:lnTo>
                  <a:pt x="1042670" y="35560"/>
                </a:lnTo>
                <a:lnTo>
                  <a:pt x="1036320" y="22860"/>
                </a:lnTo>
                <a:lnTo>
                  <a:pt x="1024890" y="12700"/>
                </a:lnTo>
                <a:lnTo>
                  <a:pt x="1019810" y="10160"/>
                </a:lnTo>
                <a:lnTo>
                  <a:pt x="1012190" y="7620"/>
                </a:lnTo>
                <a:lnTo>
                  <a:pt x="1008379" y="5079"/>
                </a:lnTo>
                <a:lnTo>
                  <a:pt x="1000760" y="2539"/>
                </a:lnTo>
                <a:lnTo>
                  <a:pt x="993140" y="0"/>
                </a:lnTo>
                <a:lnTo>
                  <a:pt x="986790" y="0"/>
                </a:lnTo>
                <a:lnTo>
                  <a:pt x="979170" y="0"/>
                </a:lnTo>
                <a:lnTo>
                  <a:pt x="972820" y="2539"/>
                </a:lnTo>
                <a:lnTo>
                  <a:pt x="965200" y="5079"/>
                </a:lnTo>
                <a:lnTo>
                  <a:pt x="961390" y="7620"/>
                </a:lnTo>
                <a:lnTo>
                  <a:pt x="953770" y="10160"/>
                </a:lnTo>
                <a:lnTo>
                  <a:pt x="948690" y="12700"/>
                </a:lnTo>
                <a:lnTo>
                  <a:pt x="937260" y="22860"/>
                </a:lnTo>
                <a:lnTo>
                  <a:pt x="929640" y="35560"/>
                </a:lnTo>
                <a:lnTo>
                  <a:pt x="923290" y="48260"/>
                </a:lnTo>
                <a:lnTo>
                  <a:pt x="920750" y="55879"/>
                </a:lnTo>
                <a:lnTo>
                  <a:pt x="918210" y="63500"/>
                </a:lnTo>
                <a:lnTo>
                  <a:pt x="918210" y="71120"/>
                </a:lnTo>
                <a:lnTo>
                  <a:pt x="918210" y="78739"/>
                </a:lnTo>
                <a:lnTo>
                  <a:pt x="918210" y="86360"/>
                </a:lnTo>
                <a:lnTo>
                  <a:pt x="918210" y="96520"/>
                </a:lnTo>
                <a:lnTo>
                  <a:pt x="920750" y="104139"/>
                </a:lnTo>
                <a:lnTo>
                  <a:pt x="923290" y="109220"/>
                </a:lnTo>
                <a:lnTo>
                  <a:pt x="929640" y="124460"/>
                </a:lnTo>
                <a:lnTo>
                  <a:pt x="937260" y="134620"/>
                </a:lnTo>
                <a:lnTo>
                  <a:pt x="948690" y="143510"/>
                </a:lnTo>
                <a:lnTo>
                  <a:pt x="953770" y="148589"/>
                </a:lnTo>
                <a:lnTo>
                  <a:pt x="961390" y="151129"/>
                </a:lnTo>
                <a:lnTo>
                  <a:pt x="965200" y="153670"/>
                </a:lnTo>
                <a:lnTo>
                  <a:pt x="972820" y="156210"/>
                </a:lnTo>
                <a:lnTo>
                  <a:pt x="979170" y="156210"/>
                </a:lnTo>
                <a:lnTo>
                  <a:pt x="986790" y="156210"/>
                </a:lnTo>
                <a:lnTo>
                  <a:pt x="993140" y="156210"/>
                </a:lnTo>
                <a:lnTo>
                  <a:pt x="1000760" y="156210"/>
                </a:lnTo>
                <a:lnTo>
                  <a:pt x="1008379" y="153670"/>
                </a:lnTo>
                <a:lnTo>
                  <a:pt x="1012190" y="151129"/>
                </a:lnTo>
                <a:lnTo>
                  <a:pt x="1019810" y="148589"/>
                </a:lnTo>
                <a:lnTo>
                  <a:pt x="1024890" y="143510"/>
                </a:lnTo>
                <a:lnTo>
                  <a:pt x="1050290" y="109220"/>
                </a:lnTo>
                <a:lnTo>
                  <a:pt x="1055370" y="96520"/>
                </a:lnTo>
                <a:lnTo>
                  <a:pt x="1055370" y="86360"/>
                </a:lnTo>
                <a:lnTo>
                  <a:pt x="1055370" y="78739"/>
                </a:lnTo>
                <a:lnTo>
                  <a:pt x="1193800" y="78739"/>
                </a:lnTo>
              </a:path>
              <a:path w="1193800" h="156210">
                <a:moveTo>
                  <a:pt x="1122680" y="0"/>
                </a:moveTo>
                <a:lnTo>
                  <a:pt x="1122680" y="156210"/>
                </a:lnTo>
              </a:path>
            </a:pathLst>
          </a:custGeom>
          <a:ln w="7620">
            <a:solidFill>
              <a:srgbClr val="000000"/>
            </a:solidFill>
          </a:ln>
        </p:spPr>
        <p:txBody>
          <a:bodyPr wrap="square" lIns="0" tIns="0" rIns="0" bIns="0" rtlCol="0"/>
          <a:lstStyle/>
          <a:p>
            <a:endParaRPr/>
          </a:p>
        </p:txBody>
      </p:sp>
      <p:sp>
        <p:nvSpPr>
          <p:cNvPr id="13" name="object 13"/>
          <p:cNvSpPr/>
          <p:nvPr/>
        </p:nvSpPr>
        <p:spPr>
          <a:xfrm>
            <a:off x="2696210" y="4036059"/>
            <a:ext cx="1193800" cy="156210"/>
          </a:xfrm>
          <a:custGeom>
            <a:avLst/>
            <a:gdLst/>
            <a:ahLst/>
            <a:cxnLst/>
            <a:rect l="l" t="t" r="r" b="b"/>
            <a:pathLst>
              <a:path w="1193800" h="156210">
                <a:moveTo>
                  <a:pt x="0" y="77469"/>
                </a:moveTo>
                <a:lnTo>
                  <a:pt x="1055370" y="77469"/>
                </a:lnTo>
              </a:path>
              <a:path w="1193800" h="156210">
                <a:moveTo>
                  <a:pt x="986790" y="0"/>
                </a:moveTo>
                <a:lnTo>
                  <a:pt x="986790" y="156209"/>
                </a:lnTo>
              </a:path>
              <a:path w="1193800" h="156210">
                <a:moveTo>
                  <a:pt x="1055370" y="77469"/>
                </a:moveTo>
                <a:lnTo>
                  <a:pt x="1193800" y="77469"/>
                </a:lnTo>
              </a:path>
              <a:path w="1193800" h="156210">
                <a:moveTo>
                  <a:pt x="1055370" y="77469"/>
                </a:moveTo>
                <a:lnTo>
                  <a:pt x="1193800" y="0"/>
                </a:lnTo>
              </a:path>
              <a:path w="1193800" h="156210">
                <a:moveTo>
                  <a:pt x="1055370" y="77469"/>
                </a:moveTo>
                <a:lnTo>
                  <a:pt x="1193800" y="156209"/>
                </a:lnTo>
              </a:path>
            </a:pathLst>
          </a:custGeom>
          <a:ln w="7620">
            <a:solidFill>
              <a:srgbClr val="000000"/>
            </a:solidFill>
          </a:ln>
        </p:spPr>
        <p:txBody>
          <a:bodyPr wrap="square" lIns="0" tIns="0" rIns="0" bIns="0" rtlCol="0"/>
          <a:lstStyle/>
          <a:p>
            <a:endParaRPr/>
          </a:p>
        </p:txBody>
      </p:sp>
      <p:grpSp>
        <p:nvGrpSpPr>
          <p:cNvPr id="14" name="object 14"/>
          <p:cNvGrpSpPr/>
          <p:nvPr/>
        </p:nvGrpSpPr>
        <p:grpSpPr>
          <a:xfrm>
            <a:off x="2692400" y="5054600"/>
            <a:ext cx="1197610" cy="166370"/>
            <a:chOff x="1168400" y="5054600"/>
            <a:chExt cx="1197610" cy="166370"/>
          </a:xfrm>
        </p:grpSpPr>
        <p:sp>
          <p:nvSpPr>
            <p:cNvPr id="15" name="object 15"/>
            <p:cNvSpPr/>
            <p:nvPr/>
          </p:nvSpPr>
          <p:spPr>
            <a:xfrm>
              <a:off x="1445259" y="5137150"/>
              <a:ext cx="920750" cy="0"/>
            </a:xfrm>
            <a:custGeom>
              <a:avLst/>
              <a:gdLst/>
              <a:ahLst/>
              <a:cxnLst/>
              <a:rect l="l" t="t" r="r" b="b"/>
              <a:pathLst>
                <a:path w="920750">
                  <a:moveTo>
                    <a:pt x="920750" y="0"/>
                  </a:moveTo>
                  <a:lnTo>
                    <a:pt x="0" y="0"/>
                  </a:lnTo>
                </a:path>
              </a:pathLst>
            </a:custGeom>
            <a:ln w="7620">
              <a:solidFill>
                <a:srgbClr val="000000"/>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168400" y="5054600"/>
              <a:ext cx="280669" cy="166370"/>
            </a:xfrm>
            <a:prstGeom prst="rect">
              <a:avLst/>
            </a:prstGeom>
          </p:spPr>
        </p:pic>
      </p:grpSp>
      <p:sp>
        <p:nvSpPr>
          <p:cNvPr id="17" name="object 17"/>
          <p:cNvSpPr txBox="1"/>
          <p:nvPr/>
        </p:nvSpPr>
        <p:spPr>
          <a:xfrm>
            <a:off x="4804410" y="1659890"/>
            <a:ext cx="5340985" cy="723147"/>
          </a:xfrm>
          <a:prstGeom prst="rect">
            <a:avLst/>
          </a:prstGeom>
        </p:spPr>
        <p:txBody>
          <a:bodyPr vert="horz" wrap="square" lIns="0" tIns="8890" rIns="0" bIns="0" rtlCol="0">
            <a:spAutoFit/>
          </a:bodyPr>
          <a:lstStyle/>
          <a:p>
            <a:pPr marL="12700" marR="5080">
              <a:lnSpc>
                <a:spcPct val="102099"/>
              </a:lnSpc>
              <a:spcBef>
                <a:spcPts val="70"/>
              </a:spcBef>
            </a:pPr>
            <a:r>
              <a:rPr sz="2350" spc="-185" dirty="0">
                <a:latin typeface="Arial"/>
                <a:cs typeface="Arial"/>
              </a:rPr>
              <a:t>E</a:t>
            </a:r>
            <a:r>
              <a:rPr sz="2350" spc="-145" dirty="0">
                <a:latin typeface="Arial"/>
                <a:cs typeface="Arial"/>
              </a:rPr>
              <a:t>a</a:t>
            </a:r>
            <a:r>
              <a:rPr sz="2350" spc="-150" dirty="0">
                <a:latin typeface="Arial"/>
                <a:cs typeface="Arial"/>
              </a:rPr>
              <a:t>c</a:t>
            </a:r>
            <a:r>
              <a:rPr sz="2350" spc="-75" dirty="0">
                <a:latin typeface="Arial"/>
                <a:cs typeface="Arial"/>
              </a:rPr>
              <a:t>h</a:t>
            </a:r>
            <a:r>
              <a:rPr sz="2350" spc="-155" dirty="0">
                <a:latin typeface="Arial"/>
                <a:cs typeface="Arial"/>
              </a:rPr>
              <a:t> </a:t>
            </a:r>
            <a:r>
              <a:rPr sz="2350" spc="-60" dirty="0">
                <a:latin typeface="Arial"/>
                <a:cs typeface="Arial"/>
              </a:rPr>
              <a:t>i</a:t>
            </a:r>
            <a:r>
              <a:rPr sz="2350" spc="-145" dirty="0">
                <a:latin typeface="Arial"/>
                <a:cs typeface="Arial"/>
              </a:rPr>
              <a:t>n</a:t>
            </a:r>
            <a:r>
              <a:rPr sz="2350" spc="-150" dirty="0">
                <a:latin typeface="Arial"/>
                <a:cs typeface="Arial"/>
              </a:rPr>
              <a:t>s</a:t>
            </a:r>
            <a:r>
              <a:rPr sz="2350" spc="-80" dirty="0">
                <a:latin typeface="Arial"/>
                <a:cs typeface="Arial"/>
              </a:rPr>
              <a:t>t</a:t>
            </a:r>
            <a:r>
              <a:rPr sz="2350" spc="-155" dirty="0">
                <a:latin typeface="Arial"/>
                <a:cs typeface="Arial"/>
              </a:rPr>
              <a:t>a</a:t>
            </a:r>
            <a:r>
              <a:rPr sz="2350" spc="-140" dirty="0">
                <a:latin typeface="Arial"/>
                <a:cs typeface="Arial"/>
              </a:rPr>
              <a:t>n</a:t>
            </a:r>
            <a:r>
              <a:rPr sz="2350" spc="-155" dirty="0">
                <a:latin typeface="Arial"/>
                <a:cs typeface="Arial"/>
              </a:rPr>
              <a:t>c</a:t>
            </a:r>
            <a:r>
              <a:rPr sz="2350" spc="-75" dirty="0">
                <a:latin typeface="Arial"/>
                <a:cs typeface="Arial"/>
              </a:rPr>
              <a:t>e</a:t>
            </a:r>
            <a:r>
              <a:rPr sz="2350" spc="-150" dirty="0">
                <a:latin typeface="Arial"/>
                <a:cs typeface="Arial"/>
              </a:rPr>
              <a:t> </a:t>
            </a:r>
            <a:r>
              <a:rPr sz="2350" spc="-145" dirty="0">
                <a:latin typeface="Arial"/>
                <a:cs typeface="Arial"/>
              </a:rPr>
              <a:t>o</a:t>
            </a:r>
            <a:r>
              <a:rPr sz="2350" spc="-40" dirty="0">
                <a:latin typeface="Arial"/>
                <a:cs typeface="Arial"/>
              </a:rPr>
              <a:t>f</a:t>
            </a:r>
            <a:r>
              <a:rPr sz="2350" spc="-125" dirty="0">
                <a:latin typeface="Arial"/>
                <a:cs typeface="Arial"/>
              </a:rPr>
              <a:t> </a:t>
            </a:r>
            <a:r>
              <a:rPr sz="2350" spc="-90" dirty="0">
                <a:latin typeface="Arial"/>
                <a:cs typeface="Arial"/>
              </a:rPr>
              <a:t>A</a:t>
            </a:r>
            <a:r>
              <a:rPr sz="2350" spc="-180" dirty="0">
                <a:latin typeface="Arial"/>
                <a:cs typeface="Arial"/>
              </a:rPr>
              <a:t> </a:t>
            </a:r>
            <a:r>
              <a:rPr sz="2350" spc="-60" dirty="0">
                <a:latin typeface="Arial"/>
                <a:cs typeface="Arial"/>
              </a:rPr>
              <a:t>i</a:t>
            </a:r>
            <a:r>
              <a:rPr sz="2350" spc="-70" dirty="0">
                <a:latin typeface="Arial"/>
                <a:cs typeface="Arial"/>
              </a:rPr>
              <a:t>s</a:t>
            </a:r>
            <a:r>
              <a:rPr sz="2350" spc="-165" dirty="0">
                <a:latin typeface="Arial"/>
                <a:cs typeface="Arial"/>
              </a:rPr>
              <a:t> </a:t>
            </a:r>
            <a:r>
              <a:rPr sz="2350" spc="-80" dirty="0">
                <a:latin typeface="Arial"/>
                <a:cs typeface="Arial"/>
              </a:rPr>
              <a:t>r</a:t>
            </a:r>
            <a:r>
              <a:rPr sz="2350" spc="-145" dirty="0">
                <a:latin typeface="Arial"/>
                <a:cs typeface="Arial"/>
              </a:rPr>
              <a:t>e</a:t>
            </a:r>
            <a:r>
              <a:rPr sz="2350" spc="-70" dirty="0">
                <a:latin typeface="Arial"/>
                <a:cs typeface="Arial"/>
              </a:rPr>
              <a:t>l</a:t>
            </a:r>
            <a:r>
              <a:rPr sz="2350" spc="-145" dirty="0">
                <a:latin typeface="Arial"/>
                <a:cs typeface="Arial"/>
              </a:rPr>
              <a:t>a</a:t>
            </a:r>
            <a:r>
              <a:rPr sz="2350" spc="-80" dirty="0">
                <a:latin typeface="Arial"/>
                <a:cs typeface="Arial"/>
              </a:rPr>
              <a:t>t</a:t>
            </a:r>
            <a:r>
              <a:rPr sz="2350" spc="-145" dirty="0">
                <a:latin typeface="Arial"/>
                <a:cs typeface="Arial"/>
              </a:rPr>
              <a:t>e</a:t>
            </a:r>
            <a:r>
              <a:rPr sz="2350" spc="-75" dirty="0">
                <a:latin typeface="Arial"/>
                <a:cs typeface="Arial"/>
              </a:rPr>
              <a:t>d</a:t>
            </a:r>
            <a:r>
              <a:rPr sz="2350" spc="-145" dirty="0">
                <a:latin typeface="Arial"/>
                <a:cs typeface="Arial"/>
              </a:rPr>
              <a:t> </a:t>
            </a:r>
            <a:r>
              <a:rPr sz="2350" spc="-90" dirty="0">
                <a:latin typeface="Arial"/>
                <a:cs typeface="Arial"/>
              </a:rPr>
              <a:t>t</a:t>
            </a:r>
            <a:r>
              <a:rPr sz="2350" spc="-75" dirty="0">
                <a:latin typeface="Arial"/>
                <a:cs typeface="Arial"/>
              </a:rPr>
              <a:t>o</a:t>
            </a:r>
            <a:r>
              <a:rPr sz="2350" spc="-145" dirty="0">
                <a:latin typeface="Arial"/>
                <a:cs typeface="Arial"/>
              </a:rPr>
              <a:t> </a:t>
            </a:r>
            <a:r>
              <a:rPr sz="2350" spc="-75" dirty="0">
                <a:latin typeface="Arial"/>
                <a:cs typeface="Arial"/>
              </a:rPr>
              <a:t>a</a:t>
            </a:r>
            <a:r>
              <a:rPr sz="2350" spc="-155" dirty="0">
                <a:latin typeface="Arial"/>
                <a:cs typeface="Arial"/>
              </a:rPr>
              <a:t> </a:t>
            </a:r>
            <a:r>
              <a:rPr sz="2350" spc="-215" dirty="0">
                <a:latin typeface="Arial"/>
                <a:cs typeface="Arial"/>
              </a:rPr>
              <a:t>m</a:t>
            </a:r>
            <a:r>
              <a:rPr sz="2350" spc="-70" dirty="0">
                <a:latin typeface="Arial"/>
                <a:cs typeface="Arial"/>
              </a:rPr>
              <a:t>i</a:t>
            </a:r>
            <a:r>
              <a:rPr sz="2350" spc="-145" dirty="0">
                <a:latin typeface="Arial"/>
                <a:cs typeface="Arial"/>
              </a:rPr>
              <a:t>n</a:t>
            </a:r>
            <a:r>
              <a:rPr sz="2350" spc="-60" dirty="0">
                <a:latin typeface="Arial"/>
                <a:cs typeface="Arial"/>
              </a:rPr>
              <a:t>i</a:t>
            </a:r>
            <a:r>
              <a:rPr sz="2350" spc="-225" dirty="0">
                <a:latin typeface="Arial"/>
                <a:cs typeface="Arial"/>
              </a:rPr>
              <a:t>m</a:t>
            </a:r>
            <a:r>
              <a:rPr sz="2350" spc="-145" dirty="0">
                <a:latin typeface="Arial"/>
                <a:cs typeface="Arial"/>
              </a:rPr>
              <a:t>u</a:t>
            </a:r>
            <a:r>
              <a:rPr sz="2350" spc="-110" dirty="0">
                <a:latin typeface="Arial"/>
                <a:cs typeface="Arial"/>
              </a:rPr>
              <a:t>m</a:t>
            </a:r>
            <a:r>
              <a:rPr sz="2350" spc="-190" dirty="0">
                <a:latin typeface="Arial"/>
                <a:cs typeface="Arial"/>
              </a:rPr>
              <a:t> </a:t>
            </a:r>
            <a:r>
              <a:rPr sz="2350" spc="-145" dirty="0">
                <a:latin typeface="Arial"/>
                <a:cs typeface="Arial"/>
              </a:rPr>
              <a:t>o</a:t>
            </a:r>
            <a:r>
              <a:rPr sz="2350" spc="-40" dirty="0">
                <a:latin typeface="Arial"/>
                <a:cs typeface="Arial"/>
              </a:rPr>
              <a:t>f  </a:t>
            </a:r>
            <a:r>
              <a:rPr sz="2350" spc="-150" dirty="0">
                <a:latin typeface="Arial"/>
                <a:cs typeface="Arial"/>
              </a:rPr>
              <a:t>z</a:t>
            </a:r>
            <a:r>
              <a:rPr sz="2350" spc="-145" dirty="0">
                <a:latin typeface="Arial"/>
                <a:cs typeface="Arial"/>
              </a:rPr>
              <a:t>e</a:t>
            </a:r>
            <a:r>
              <a:rPr sz="2350" spc="-80" dirty="0">
                <a:latin typeface="Arial"/>
                <a:cs typeface="Arial"/>
              </a:rPr>
              <a:t>r</a:t>
            </a:r>
            <a:r>
              <a:rPr sz="2350" spc="-75" dirty="0">
                <a:latin typeface="Arial"/>
                <a:cs typeface="Arial"/>
              </a:rPr>
              <a:t>o</a:t>
            </a:r>
            <a:r>
              <a:rPr sz="2350" spc="-155" dirty="0">
                <a:latin typeface="Arial"/>
                <a:cs typeface="Arial"/>
              </a:rPr>
              <a:t> </a:t>
            </a:r>
            <a:r>
              <a:rPr sz="2350" spc="-145" dirty="0">
                <a:latin typeface="Arial"/>
                <a:cs typeface="Arial"/>
              </a:rPr>
              <a:t>an</a:t>
            </a:r>
            <a:r>
              <a:rPr sz="2350" spc="-75" dirty="0">
                <a:latin typeface="Arial"/>
                <a:cs typeface="Arial"/>
              </a:rPr>
              <a:t>d</a:t>
            </a:r>
            <a:r>
              <a:rPr sz="2350" spc="-155" dirty="0">
                <a:latin typeface="Arial"/>
                <a:cs typeface="Arial"/>
              </a:rPr>
              <a:t> </a:t>
            </a:r>
            <a:r>
              <a:rPr sz="2350" spc="-75" dirty="0">
                <a:latin typeface="Arial"/>
                <a:cs typeface="Arial"/>
              </a:rPr>
              <a:t>a</a:t>
            </a:r>
            <a:r>
              <a:rPr sz="2350" spc="-145" dirty="0">
                <a:latin typeface="Arial"/>
                <a:cs typeface="Arial"/>
              </a:rPr>
              <a:t> </a:t>
            </a:r>
            <a:r>
              <a:rPr sz="2350" spc="-225" dirty="0">
                <a:latin typeface="Arial"/>
                <a:cs typeface="Arial"/>
              </a:rPr>
              <a:t>m</a:t>
            </a:r>
            <a:r>
              <a:rPr sz="2350" spc="-140" dirty="0">
                <a:latin typeface="Arial"/>
                <a:cs typeface="Arial"/>
              </a:rPr>
              <a:t>a</a:t>
            </a:r>
            <a:r>
              <a:rPr sz="2350" spc="-155" dirty="0">
                <a:latin typeface="Arial"/>
                <a:cs typeface="Arial"/>
              </a:rPr>
              <a:t>x</a:t>
            </a:r>
            <a:r>
              <a:rPr sz="2350" spc="-70" dirty="0">
                <a:latin typeface="Arial"/>
                <a:cs typeface="Arial"/>
              </a:rPr>
              <a:t>i</a:t>
            </a:r>
            <a:r>
              <a:rPr sz="2350" spc="-215" dirty="0">
                <a:latin typeface="Arial"/>
                <a:cs typeface="Arial"/>
              </a:rPr>
              <a:t>m</a:t>
            </a:r>
            <a:r>
              <a:rPr sz="2350" spc="-140" dirty="0">
                <a:latin typeface="Arial"/>
                <a:cs typeface="Arial"/>
              </a:rPr>
              <a:t>u</a:t>
            </a:r>
            <a:r>
              <a:rPr sz="2350" spc="-110" dirty="0">
                <a:latin typeface="Arial"/>
                <a:cs typeface="Arial"/>
              </a:rPr>
              <a:t>m</a:t>
            </a:r>
            <a:r>
              <a:rPr sz="2350" spc="-200" dirty="0">
                <a:latin typeface="Arial"/>
                <a:cs typeface="Arial"/>
              </a:rPr>
              <a:t> </a:t>
            </a:r>
            <a:r>
              <a:rPr sz="2350" spc="-140" dirty="0">
                <a:latin typeface="Arial"/>
                <a:cs typeface="Arial"/>
              </a:rPr>
              <a:t>o</a:t>
            </a:r>
            <a:r>
              <a:rPr sz="2350" spc="-40" dirty="0">
                <a:latin typeface="Arial"/>
                <a:cs typeface="Arial"/>
              </a:rPr>
              <a:t>f</a:t>
            </a:r>
            <a:r>
              <a:rPr sz="2350" spc="-135" dirty="0">
                <a:latin typeface="Arial"/>
                <a:cs typeface="Arial"/>
              </a:rPr>
              <a:t> </a:t>
            </a:r>
            <a:r>
              <a:rPr sz="2350" spc="-140" dirty="0">
                <a:latin typeface="Arial"/>
                <a:cs typeface="Arial"/>
              </a:rPr>
              <a:t>o</a:t>
            </a:r>
            <a:r>
              <a:rPr sz="2350" spc="-155" dirty="0">
                <a:latin typeface="Arial"/>
                <a:cs typeface="Arial"/>
              </a:rPr>
              <a:t>n</a:t>
            </a:r>
            <a:r>
              <a:rPr sz="2350" spc="-75" dirty="0">
                <a:latin typeface="Arial"/>
                <a:cs typeface="Arial"/>
              </a:rPr>
              <a:t>e</a:t>
            </a:r>
            <a:r>
              <a:rPr sz="2350" spc="-150" dirty="0">
                <a:latin typeface="Arial"/>
                <a:cs typeface="Arial"/>
              </a:rPr>
              <a:t> </a:t>
            </a:r>
            <a:r>
              <a:rPr sz="2350" spc="-70" dirty="0">
                <a:latin typeface="Arial"/>
                <a:cs typeface="Arial"/>
              </a:rPr>
              <a:t>i</a:t>
            </a:r>
            <a:r>
              <a:rPr sz="2350" spc="-140" dirty="0">
                <a:latin typeface="Arial"/>
                <a:cs typeface="Arial"/>
              </a:rPr>
              <a:t>n</a:t>
            </a:r>
            <a:r>
              <a:rPr sz="2350" spc="-155" dirty="0">
                <a:latin typeface="Arial"/>
                <a:cs typeface="Arial"/>
              </a:rPr>
              <a:t>s</a:t>
            </a:r>
            <a:r>
              <a:rPr sz="2350" spc="-80" dirty="0">
                <a:latin typeface="Arial"/>
                <a:cs typeface="Arial"/>
              </a:rPr>
              <a:t>t</a:t>
            </a:r>
            <a:r>
              <a:rPr sz="2350" spc="-145" dirty="0">
                <a:latin typeface="Arial"/>
                <a:cs typeface="Arial"/>
              </a:rPr>
              <a:t>an</a:t>
            </a:r>
            <a:r>
              <a:rPr sz="2350" spc="-150" dirty="0">
                <a:latin typeface="Arial"/>
                <a:cs typeface="Arial"/>
              </a:rPr>
              <a:t>c</a:t>
            </a:r>
            <a:r>
              <a:rPr sz="2350" spc="-75" dirty="0">
                <a:latin typeface="Arial"/>
                <a:cs typeface="Arial"/>
              </a:rPr>
              <a:t>e</a:t>
            </a:r>
            <a:r>
              <a:rPr sz="2350" spc="-155" dirty="0">
                <a:latin typeface="Arial"/>
                <a:cs typeface="Arial"/>
              </a:rPr>
              <a:t> </a:t>
            </a:r>
            <a:r>
              <a:rPr sz="2350" spc="-140" dirty="0">
                <a:latin typeface="Arial"/>
                <a:cs typeface="Arial"/>
              </a:rPr>
              <a:t>o</a:t>
            </a:r>
            <a:r>
              <a:rPr sz="2350" spc="-40" dirty="0">
                <a:latin typeface="Arial"/>
                <a:cs typeface="Arial"/>
              </a:rPr>
              <a:t>f</a:t>
            </a:r>
            <a:r>
              <a:rPr sz="2350" spc="-125" dirty="0">
                <a:latin typeface="Arial"/>
                <a:cs typeface="Arial"/>
              </a:rPr>
              <a:t> </a:t>
            </a:r>
            <a:r>
              <a:rPr sz="2350" spc="-90" dirty="0">
                <a:latin typeface="Arial"/>
                <a:cs typeface="Arial"/>
              </a:rPr>
              <a:t>B</a:t>
            </a:r>
            <a:endParaRPr sz="2350">
              <a:latin typeface="Arial"/>
              <a:cs typeface="Arial"/>
            </a:endParaRPr>
          </a:p>
        </p:txBody>
      </p:sp>
      <p:sp>
        <p:nvSpPr>
          <p:cNvPr id="18" name="object 18"/>
          <p:cNvSpPr txBox="1"/>
          <p:nvPr/>
        </p:nvSpPr>
        <p:spPr>
          <a:xfrm>
            <a:off x="4804410" y="2686050"/>
            <a:ext cx="5340985" cy="719941"/>
          </a:xfrm>
          <a:prstGeom prst="rect">
            <a:avLst/>
          </a:prstGeom>
        </p:spPr>
        <p:txBody>
          <a:bodyPr vert="horz" wrap="square" lIns="0" tIns="12065" rIns="0" bIns="0" rtlCol="0">
            <a:spAutoFit/>
          </a:bodyPr>
          <a:lstStyle/>
          <a:p>
            <a:pPr marL="12700" marR="5080">
              <a:lnSpc>
                <a:spcPct val="101099"/>
              </a:lnSpc>
              <a:spcBef>
                <a:spcPts val="95"/>
              </a:spcBef>
            </a:pPr>
            <a:r>
              <a:rPr sz="2350" spc="-185" dirty="0">
                <a:latin typeface="Arial"/>
                <a:cs typeface="Arial"/>
              </a:rPr>
              <a:t>E</a:t>
            </a:r>
            <a:r>
              <a:rPr sz="2350" spc="-145" dirty="0">
                <a:latin typeface="Arial"/>
                <a:cs typeface="Arial"/>
              </a:rPr>
              <a:t>a</a:t>
            </a:r>
            <a:r>
              <a:rPr sz="2350" spc="-150" dirty="0">
                <a:latin typeface="Arial"/>
                <a:cs typeface="Arial"/>
              </a:rPr>
              <a:t>c</a:t>
            </a:r>
            <a:r>
              <a:rPr sz="2350" spc="-75" dirty="0">
                <a:latin typeface="Arial"/>
                <a:cs typeface="Arial"/>
              </a:rPr>
              <a:t>h</a:t>
            </a:r>
            <a:r>
              <a:rPr sz="2350" spc="-155" dirty="0">
                <a:latin typeface="Arial"/>
                <a:cs typeface="Arial"/>
              </a:rPr>
              <a:t> </a:t>
            </a:r>
            <a:r>
              <a:rPr sz="2350" spc="-60" dirty="0">
                <a:latin typeface="Arial"/>
                <a:cs typeface="Arial"/>
              </a:rPr>
              <a:t>i</a:t>
            </a:r>
            <a:r>
              <a:rPr sz="2350" spc="-145" dirty="0">
                <a:latin typeface="Arial"/>
                <a:cs typeface="Arial"/>
              </a:rPr>
              <a:t>n</a:t>
            </a:r>
            <a:r>
              <a:rPr sz="2350" spc="-150" dirty="0">
                <a:latin typeface="Arial"/>
                <a:cs typeface="Arial"/>
              </a:rPr>
              <a:t>s</a:t>
            </a:r>
            <a:r>
              <a:rPr sz="2350" spc="-80" dirty="0">
                <a:latin typeface="Arial"/>
                <a:cs typeface="Arial"/>
              </a:rPr>
              <a:t>t</a:t>
            </a:r>
            <a:r>
              <a:rPr sz="2350" spc="-155" dirty="0">
                <a:latin typeface="Arial"/>
                <a:cs typeface="Arial"/>
              </a:rPr>
              <a:t>a</a:t>
            </a:r>
            <a:r>
              <a:rPr sz="2350" spc="-140" dirty="0">
                <a:latin typeface="Arial"/>
                <a:cs typeface="Arial"/>
              </a:rPr>
              <a:t>n</a:t>
            </a:r>
            <a:r>
              <a:rPr sz="2350" spc="-155" dirty="0">
                <a:latin typeface="Arial"/>
                <a:cs typeface="Arial"/>
              </a:rPr>
              <a:t>c</a:t>
            </a:r>
            <a:r>
              <a:rPr sz="2350" spc="-75" dirty="0">
                <a:latin typeface="Arial"/>
                <a:cs typeface="Arial"/>
              </a:rPr>
              <a:t>e</a:t>
            </a:r>
            <a:r>
              <a:rPr sz="2350" spc="-150" dirty="0">
                <a:latin typeface="Arial"/>
                <a:cs typeface="Arial"/>
              </a:rPr>
              <a:t> </a:t>
            </a:r>
            <a:r>
              <a:rPr sz="2350" spc="-145" dirty="0">
                <a:latin typeface="Arial"/>
                <a:cs typeface="Arial"/>
              </a:rPr>
              <a:t>o</a:t>
            </a:r>
            <a:r>
              <a:rPr sz="2350" spc="-40" dirty="0">
                <a:latin typeface="Arial"/>
                <a:cs typeface="Arial"/>
              </a:rPr>
              <a:t>f</a:t>
            </a:r>
            <a:r>
              <a:rPr sz="2350" spc="-125" dirty="0">
                <a:latin typeface="Arial"/>
                <a:cs typeface="Arial"/>
              </a:rPr>
              <a:t> </a:t>
            </a:r>
            <a:r>
              <a:rPr sz="2350" spc="-90" dirty="0">
                <a:latin typeface="Arial"/>
                <a:cs typeface="Arial"/>
              </a:rPr>
              <a:t>B</a:t>
            </a:r>
            <a:r>
              <a:rPr sz="2350" spc="-180" dirty="0">
                <a:latin typeface="Arial"/>
                <a:cs typeface="Arial"/>
              </a:rPr>
              <a:t> </a:t>
            </a:r>
            <a:r>
              <a:rPr sz="2350" spc="-60" dirty="0">
                <a:latin typeface="Arial"/>
                <a:cs typeface="Arial"/>
              </a:rPr>
              <a:t>i</a:t>
            </a:r>
            <a:r>
              <a:rPr sz="2350" spc="-70" dirty="0">
                <a:latin typeface="Arial"/>
                <a:cs typeface="Arial"/>
              </a:rPr>
              <a:t>s</a:t>
            </a:r>
            <a:r>
              <a:rPr sz="2350" spc="-165" dirty="0">
                <a:latin typeface="Arial"/>
                <a:cs typeface="Arial"/>
              </a:rPr>
              <a:t> </a:t>
            </a:r>
            <a:r>
              <a:rPr sz="2350" spc="-80" dirty="0">
                <a:latin typeface="Arial"/>
                <a:cs typeface="Arial"/>
              </a:rPr>
              <a:t>r</a:t>
            </a:r>
            <a:r>
              <a:rPr sz="2350" spc="-145" dirty="0">
                <a:latin typeface="Arial"/>
                <a:cs typeface="Arial"/>
              </a:rPr>
              <a:t>e</a:t>
            </a:r>
            <a:r>
              <a:rPr sz="2350" spc="-70" dirty="0">
                <a:latin typeface="Arial"/>
                <a:cs typeface="Arial"/>
              </a:rPr>
              <a:t>l</a:t>
            </a:r>
            <a:r>
              <a:rPr sz="2350" spc="-145" dirty="0">
                <a:latin typeface="Arial"/>
                <a:cs typeface="Arial"/>
              </a:rPr>
              <a:t>a</a:t>
            </a:r>
            <a:r>
              <a:rPr sz="2350" spc="-80" dirty="0">
                <a:latin typeface="Arial"/>
                <a:cs typeface="Arial"/>
              </a:rPr>
              <a:t>t</a:t>
            </a:r>
            <a:r>
              <a:rPr sz="2350" spc="-145" dirty="0">
                <a:latin typeface="Arial"/>
                <a:cs typeface="Arial"/>
              </a:rPr>
              <a:t>e</a:t>
            </a:r>
            <a:r>
              <a:rPr sz="2350" spc="-75" dirty="0">
                <a:latin typeface="Arial"/>
                <a:cs typeface="Arial"/>
              </a:rPr>
              <a:t>d</a:t>
            </a:r>
            <a:r>
              <a:rPr sz="2350" spc="-145" dirty="0">
                <a:latin typeface="Arial"/>
                <a:cs typeface="Arial"/>
              </a:rPr>
              <a:t> </a:t>
            </a:r>
            <a:r>
              <a:rPr sz="2350" spc="-90" dirty="0">
                <a:latin typeface="Arial"/>
                <a:cs typeface="Arial"/>
              </a:rPr>
              <a:t>t</a:t>
            </a:r>
            <a:r>
              <a:rPr sz="2350" spc="-75" dirty="0">
                <a:latin typeface="Arial"/>
                <a:cs typeface="Arial"/>
              </a:rPr>
              <a:t>o</a:t>
            </a:r>
            <a:r>
              <a:rPr sz="2350" spc="-145" dirty="0">
                <a:latin typeface="Arial"/>
                <a:cs typeface="Arial"/>
              </a:rPr>
              <a:t> </a:t>
            </a:r>
            <a:r>
              <a:rPr sz="2350" spc="-75" dirty="0">
                <a:latin typeface="Arial"/>
                <a:cs typeface="Arial"/>
              </a:rPr>
              <a:t>a</a:t>
            </a:r>
            <a:r>
              <a:rPr sz="2350" spc="-155" dirty="0">
                <a:latin typeface="Arial"/>
                <a:cs typeface="Arial"/>
              </a:rPr>
              <a:t> </a:t>
            </a:r>
            <a:r>
              <a:rPr sz="2350" spc="-215" dirty="0">
                <a:latin typeface="Arial"/>
                <a:cs typeface="Arial"/>
              </a:rPr>
              <a:t>m</a:t>
            </a:r>
            <a:r>
              <a:rPr sz="2350" spc="-70" dirty="0">
                <a:latin typeface="Arial"/>
                <a:cs typeface="Arial"/>
              </a:rPr>
              <a:t>i</a:t>
            </a:r>
            <a:r>
              <a:rPr sz="2350" spc="-145" dirty="0">
                <a:latin typeface="Arial"/>
                <a:cs typeface="Arial"/>
              </a:rPr>
              <a:t>n</a:t>
            </a:r>
            <a:r>
              <a:rPr sz="2350" spc="-60" dirty="0">
                <a:latin typeface="Arial"/>
                <a:cs typeface="Arial"/>
              </a:rPr>
              <a:t>i</a:t>
            </a:r>
            <a:r>
              <a:rPr sz="2350" spc="-225" dirty="0">
                <a:latin typeface="Arial"/>
                <a:cs typeface="Arial"/>
              </a:rPr>
              <a:t>m</a:t>
            </a:r>
            <a:r>
              <a:rPr sz="2350" spc="-145" dirty="0">
                <a:latin typeface="Arial"/>
                <a:cs typeface="Arial"/>
              </a:rPr>
              <a:t>u</a:t>
            </a:r>
            <a:r>
              <a:rPr sz="2350" spc="-110" dirty="0">
                <a:latin typeface="Arial"/>
                <a:cs typeface="Arial"/>
              </a:rPr>
              <a:t>m</a:t>
            </a:r>
            <a:r>
              <a:rPr sz="2350" spc="-190" dirty="0">
                <a:latin typeface="Arial"/>
                <a:cs typeface="Arial"/>
              </a:rPr>
              <a:t> </a:t>
            </a:r>
            <a:r>
              <a:rPr sz="2350" spc="-145" dirty="0">
                <a:latin typeface="Arial"/>
                <a:cs typeface="Arial"/>
              </a:rPr>
              <a:t>o</a:t>
            </a:r>
            <a:r>
              <a:rPr sz="2350" spc="-40" dirty="0">
                <a:latin typeface="Arial"/>
                <a:cs typeface="Arial"/>
              </a:rPr>
              <a:t>f  </a:t>
            </a:r>
            <a:r>
              <a:rPr sz="2350" spc="-145" dirty="0">
                <a:latin typeface="Arial"/>
                <a:cs typeface="Arial"/>
              </a:rPr>
              <a:t>o</a:t>
            </a:r>
            <a:r>
              <a:rPr sz="2350" spc="-155" dirty="0">
                <a:latin typeface="Arial"/>
                <a:cs typeface="Arial"/>
              </a:rPr>
              <a:t>n</a:t>
            </a:r>
            <a:r>
              <a:rPr sz="2350" spc="-75" dirty="0">
                <a:latin typeface="Arial"/>
                <a:cs typeface="Arial"/>
              </a:rPr>
              <a:t>e</a:t>
            </a:r>
            <a:r>
              <a:rPr sz="2350" spc="-150" dirty="0">
                <a:latin typeface="Arial"/>
                <a:cs typeface="Arial"/>
              </a:rPr>
              <a:t> </a:t>
            </a:r>
            <a:r>
              <a:rPr sz="2350" spc="-140" dirty="0">
                <a:latin typeface="Arial"/>
                <a:cs typeface="Arial"/>
              </a:rPr>
              <a:t>a</a:t>
            </a:r>
            <a:r>
              <a:rPr sz="2350" spc="-155" dirty="0">
                <a:latin typeface="Arial"/>
                <a:cs typeface="Arial"/>
              </a:rPr>
              <a:t>n</a:t>
            </a:r>
            <a:r>
              <a:rPr sz="2350" spc="-75" dirty="0">
                <a:latin typeface="Arial"/>
                <a:cs typeface="Arial"/>
              </a:rPr>
              <a:t>d</a:t>
            </a:r>
            <a:r>
              <a:rPr sz="2350" spc="-150" dirty="0">
                <a:latin typeface="Arial"/>
                <a:cs typeface="Arial"/>
              </a:rPr>
              <a:t> </a:t>
            </a:r>
            <a:r>
              <a:rPr sz="2350" spc="-75" dirty="0">
                <a:latin typeface="Arial"/>
                <a:cs typeface="Arial"/>
              </a:rPr>
              <a:t>a</a:t>
            </a:r>
            <a:r>
              <a:rPr sz="2350" spc="-155" dirty="0">
                <a:latin typeface="Arial"/>
                <a:cs typeface="Arial"/>
              </a:rPr>
              <a:t> </a:t>
            </a:r>
            <a:r>
              <a:rPr sz="2350" spc="-215" dirty="0">
                <a:latin typeface="Arial"/>
                <a:cs typeface="Arial"/>
              </a:rPr>
              <a:t>m</a:t>
            </a:r>
            <a:r>
              <a:rPr sz="2350" spc="-155" dirty="0">
                <a:latin typeface="Arial"/>
                <a:cs typeface="Arial"/>
              </a:rPr>
              <a:t>a</a:t>
            </a:r>
            <a:r>
              <a:rPr sz="2350" spc="-135" dirty="0">
                <a:latin typeface="Arial"/>
                <a:cs typeface="Arial"/>
              </a:rPr>
              <a:t>x</a:t>
            </a:r>
            <a:r>
              <a:rPr sz="2350" spc="-70" dirty="0">
                <a:latin typeface="Arial"/>
                <a:cs typeface="Arial"/>
              </a:rPr>
              <a:t>i</a:t>
            </a:r>
            <a:r>
              <a:rPr sz="2350" spc="-215" dirty="0">
                <a:latin typeface="Arial"/>
                <a:cs typeface="Arial"/>
              </a:rPr>
              <a:t>m</a:t>
            </a:r>
            <a:r>
              <a:rPr sz="2350" spc="-140" dirty="0">
                <a:latin typeface="Arial"/>
                <a:cs typeface="Arial"/>
              </a:rPr>
              <a:t>u</a:t>
            </a:r>
            <a:r>
              <a:rPr sz="2350" spc="-110" dirty="0">
                <a:latin typeface="Arial"/>
                <a:cs typeface="Arial"/>
              </a:rPr>
              <a:t>m</a:t>
            </a:r>
            <a:r>
              <a:rPr sz="2350" spc="-200" dirty="0">
                <a:latin typeface="Arial"/>
                <a:cs typeface="Arial"/>
              </a:rPr>
              <a:t> </a:t>
            </a:r>
            <a:r>
              <a:rPr sz="2350" spc="-145" dirty="0">
                <a:latin typeface="Arial"/>
                <a:cs typeface="Arial"/>
              </a:rPr>
              <a:t>o</a:t>
            </a:r>
            <a:r>
              <a:rPr sz="2350" spc="-40" dirty="0">
                <a:latin typeface="Arial"/>
                <a:cs typeface="Arial"/>
              </a:rPr>
              <a:t>f</a:t>
            </a:r>
            <a:r>
              <a:rPr sz="2350" spc="-125" dirty="0">
                <a:latin typeface="Arial"/>
                <a:cs typeface="Arial"/>
              </a:rPr>
              <a:t> </a:t>
            </a:r>
            <a:r>
              <a:rPr sz="2350" spc="-145" dirty="0">
                <a:latin typeface="Arial"/>
                <a:cs typeface="Arial"/>
              </a:rPr>
              <a:t>on</a:t>
            </a:r>
            <a:r>
              <a:rPr sz="2350" spc="-75" dirty="0">
                <a:latin typeface="Arial"/>
                <a:cs typeface="Arial"/>
              </a:rPr>
              <a:t>e</a:t>
            </a:r>
            <a:r>
              <a:rPr sz="2350" spc="-150" dirty="0">
                <a:latin typeface="Arial"/>
                <a:cs typeface="Arial"/>
              </a:rPr>
              <a:t> </a:t>
            </a:r>
            <a:r>
              <a:rPr sz="2350" spc="-70" dirty="0">
                <a:latin typeface="Arial"/>
                <a:cs typeface="Arial"/>
              </a:rPr>
              <a:t>i</a:t>
            </a:r>
            <a:r>
              <a:rPr sz="2350" spc="-140" dirty="0">
                <a:latin typeface="Arial"/>
                <a:cs typeface="Arial"/>
              </a:rPr>
              <a:t>n</a:t>
            </a:r>
            <a:r>
              <a:rPr sz="2350" spc="-155" dirty="0">
                <a:latin typeface="Arial"/>
                <a:cs typeface="Arial"/>
              </a:rPr>
              <a:t>s</a:t>
            </a:r>
            <a:r>
              <a:rPr sz="2350" spc="-90" dirty="0">
                <a:latin typeface="Arial"/>
                <a:cs typeface="Arial"/>
              </a:rPr>
              <a:t>t</a:t>
            </a:r>
            <a:r>
              <a:rPr sz="2350" spc="-140" dirty="0">
                <a:latin typeface="Arial"/>
                <a:cs typeface="Arial"/>
              </a:rPr>
              <a:t>a</a:t>
            </a:r>
            <a:r>
              <a:rPr sz="2350" spc="-145" dirty="0">
                <a:latin typeface="Arial"/>
                <a:cs typeface="Arial"/>
              </a:rPr>
              <a:t>n</a:t>
            </a:r>
            <a:r>
              <a:rPr sz="2350" spc="-150" dirty="0">
                <a:latin typeface="Arial"/>
                <a:cs typeface="Arial"/>
              </a:rPr>
              <a:t>c</a:t>
            </a:r>
            <a:r>
              <a:rPr sz="2350" spc="-75" dirty="0">
                <a:latin typeface="Arial"/>
                <a:cs typeface="Arial"/>
              </a:rPr>
              <a:t>e</a:t>
            </a:r>
            <a:r>
              <a:rPr sz="2350" spc="-155" dirty="0">
                <a:latin typeface="Arial"/>
                <a:cs typeface="Arial"/>
              </a:rPr>
              <a:t> </a:t>
            </a:r>
            <a:r>
              <a:rPr sz="2350" spc="-140" dirty="0">
                <a:latin typeface="Arial"/>
                <a:cs typeface="Arial"/>
              </a:rPr>
              <a:t>o</a:t>
            </a:r>
            <a:r>
              <a:rPr sz="2350" spc="-40" dirty="0">
                <a:latin typeface="Arial"/>
                <a:cs typeface="Arial"/>
              </a:rPr>
              <a:t>f</a:t>
            </a:r>
            <a:r>
              <a:rPr sz="2350" spc="-135" dirty="0">
                <a:latin typeface="Arial"/>
                <a:cs typeface="Arial"/>
              </a:rPr>
              <a:t> </a:t>
            </a:r>
            <a:r>
              <a:rPr sz="2350" spc="-90" dirty="0">
                <a:latin typeface="Arial"/>
                <a:cs typeface="Arial"/>
              </a:rPr>
              <a:t>A</a:t>
            </a:r>
            <a:endParaRPr sz="2350">
              <a:latin typeface="Arial"/>
              <a:cs typeface="Arial"/>
            </a:endParaRPr>
          </a:p>
        </p:txBody>
      </p:sp>
      <p:sp>
        <p:nvSpPr>
          <p:cNvPr id="19" name="object 19"/>
          <p:cNvSpPr txBox="1"/>
          <p:nvPr/>
        </p:nvSpPr>
        <p:spPr>
          <a:xfrm>
            <a:off x="4804410" y="3708401"/>
            <a:ext cx="5340985" cy="719299"/>
          </a:xfrm>
          <a:prstGeom prst="rect">
            <a:avLst/>
          </a:prstGeom>
        </p:spPr>
        <p:txBody>
          <a:bodyPr vert="horz" wrap="square" lIns="0" tIns="11430" rIns="0" bIns="0" rtlCol="0">
            <a:spAutoFit/>
          </a:bodyPr>
          <a:lstStyle/>
          <a:p>
            <a:pPr marL="12700" marR="5080">
              <a:lnSpc>
                <a:spcPct val="101400"/>
              </a:lnSpc>
              <a:spcBef>
                <a:spcPts val="90"/>
              </a:spcBef>
            </a:pPr>
            <a:r>
              <a:rPr sz="2350" spc="-185" dirty="0">
                <a:latin typeface="Arial"/>
                <a:cs typeface="Arial"/>
              </a:rPr>
              <a:t>E</a:t>
            </a:r>
            <a:r>
              <a:rPr sz="2350" spc="-145" dirty="0">
                <a:latin typeface="Arial"/>
                <a:cs typeface="Arial"/>
              </a:rPr>
              <a:t>a</a:t>
            </a:r>
            <a:r>
              <a:rPr sz="2350" spc="-150" dirty="0">
                <a:latin typeface="Arial"/>
                <a:cs typeface="Arial"/>
              </a:rPr>
              <a:t>c</a:t>
            </a:r>
            <a:r>
              <a:rPr sz="2350" spc="-75" dirty="0">
                <a:latin typeface="Arial"/>
                <a:cs typeface="Arial"/>
              </a:rPr>
              <a:t>h</a:t>
            </a:r>
            <a:r>
              <a:rPr sz="2350" spc="-155" dirty="0">
                <a:latin typeface="Arial"/>
                <a:cs typeface="Arial"/>
              </a:rPr>
              <a:t> </a:t>
            </a:r>
            <a:r>
              <a:rPr sz="2350" spc="-60" dirty="0">
                <a:latin typeface="Arial"/>
                <a:cs typeface="Arial"/>
              </a:rPr>
              <a:t>i</a:t>
            </a:r>
            <a:r>
              <a:rPr sz="2350" spc="-145" dirty="0">
                <a:latin typeface="Arial"/>
                <a:cs typeface="Arial"/>
              </a:rPr>
              <a:t>n</a:t>
            </a:r>
            <a:r>
              <a:rPr sz="2350" spc="-150" dirty="0">
                <a:latin typeface="Arial"/>
                <a:cs typeface="Arial"/>
              </a:rPr>
              <a:t>s</a:t>
            </a:r>
            <a:r>
              <a:rPr sz="2350" spc="-80" dirty="0">
                <a:latin typeface="Arial"/>
                <a:cs typeface="Arial"/>
              </a:rPr>
              <a:t>t</a:t>
            </a:r>
            <a:r>
              <a:rPr sz="2350" spc="-155" dirty="0">
                <a:latin typeface="Arial"/>
                <a:cs typeface="Arial"/>
              </a:rPr>
              <a:t>a</a:t>
            </a:r>
            <a:r>
              <a:rPr sz="2350" spc="-140" dirty="0">
                <a:latin typeface="Arial"/>
                <a:cs typeface="Arial"/>
              </a:rPr>
              <a:t>n</a:t>
            </a:r>
            <a:r>
              <a:rPr sz="2350" spc="-155" dirty="0">
                <a:latin typeface="Arial"/>
                <a:cs typeface="Arial"/>
              </a:rPr>
              <a:t>c</a:t>
            </a:r>
            <a:r>
              <a:rPr sz="2350" spc="-75" dirty="0">
                <a:latin typeface="Arial"/>
                <a:cs typeface="Arial"/>
              </a:rPr>
              <a:t>e</a:t>
            </a:r>
            <a:r>
              <a:rPr sz="2350" spc="-150" dirty="0">
                <a:latin typeface="Arial"/>
                <a:cs typeface="Arial"/>
              </a:rPr>
              <a:t> </a:t>
            </a:r>
            <a:r>
              <a:rPr sz="2350" spc="-145" dirty="0">
                <a:latin typeface="Arial"/>
                <a:cs typeface="Arial"/>
              </a:rPr>
              <a:t>o</a:t>
            </a:r>
            <a:r>
              <a:rPr sz="2350" spc="-40" dirty="0">
                <a:latin typeface="Arial"/>
                <a:cs typeface="Arial"/>
              </a:rPr>
              <a:t>f</a:t>
            </a:r>
            <a:r>
              <a:rPr sz="2350" spc="-125" dirty="0">
                <a:latin typeface="Arial"/>
                <a:cs typeface="Arial"/>
              </a:rPr>
              <a:t> </a:t>
            </a:r>
            <a:r>
              <a:rPr sz="2350" spc="-90" dirty="0">
                <a:latin typeface="Arial"/>
                <a:cs typeface="Arial"/>
              </a:rPr>
              <a:t>A</a:t>
            </a:r>
            <a:r>
              <a:rPr sz="2350" spc="-180" dirty="0">
                <a:latin typeface="Arial"/>
                <a:cs typeface="Arial"/>
              </a:rPr>
              <a:t> </a:t>
            </a:r>
            <a:r>
              <a:rPr sz="2350" spc="-60" dirty="0">
                <a:latin typeface="Arial"/>
                <a:cs typeface="Arial"/>
              </a:rPr>
              <a:t>i</a:t>
            </a:r>
            <a:r>
              <a:rPr sz="2350" spc="-70" dirty="0">
                <a:latin typeface="Arial"/>
                <a:cs typeface="Arial"/>
              </a:rPr>
              <a:t>s</a:t>
            </a:r>
            <a:r>
              <a:rPr sz="2350" spc="-165" dirty="0">
                <a:latin typeface="Arial"/>
                <a:cs typeface="Arial"/>
              </a:rPr>
              <a:t> </a:t>
            </a:r>
            <a:r>
              <a:rPr sz="2350" spc="-80" dirty="0">
                <a:latin typeface="Arial"/>
                <a:cs typeface="Arial"/>
              </a:rPr>
              <a:t>r</a:t>
            </a:r>
            <a:r>
              <a:rPr sz="2350" spc="-145" dirty="0">
                <a:latin typeface="Arial"/>
                <a:cs typeface="Arial"/>
              </a:rPr>
              <a:t>e</a:t>
            </a:r>
            <a:r>
              <a:rPr sz="2350" spc="-70" dirty="0">
                <a:latin typeface="Arial"/>
                <a:cs typeface="Arial"/>
              </a:rPr>
              <a:t>l</a:t>
            </a:r>
            <a:r>
              <a:rPr sz="2350" spc="-145" dirty="0">
                <a:latin typeface="Arial"/>
                <a:cs typeface="Arial"/>
              </a:rPr>
              <a:t>a</a:t>
            </a:r>
            <a:r>
              <a:rPr sz="2350" spc="-80" dirty="0">
                <a:latin typeface="Arial"/>
                <a:cs typeface="Arial"/>
              </a:rPr>
              <a:t>t</a:t>
            </a:r>
            <a:r>
              <a:rPr sz="2350" spc="-145" dirty="0">
                <a:latin typeface="Arial"/>
                <a:cs typeface="Arial"/>
              </a:rPr>
              <a:t>e</a:t>
            </a:r>
            <a:r>
              <a:rPr sz="2350" spc="-75" dirty="0">
                <a:latin typeface="Arial"/>
                <a:cs typeface="Arial"/>
              </a:rPr>
              <a:t>d</a:t>
            </a:r>
            <a:r>
              <a:rPr sz="2350" spc="-145" dirty="0">
                <a:latin typeface="Arial"/>
                <a:cs typeface="Arial"/>
              </a:rPr>
              <a:t> </a:t>
            </a:r>
            <a:r>
              <a:rPr sz="2350" spc="-90" dirty="0">
                <a:latin typeface="Arial"/>
                <a:cs typeface="Arial"/>
              </a:rPr>
              <a:t>t</a:t>
            </a:r>
            <a:r>
              <a:rPr sz="2350" spc="-75" dirty="0">
                <a:latin typeface="Arial"/>
                <a:cs typeface="Arial"/>
              </a:rPr>
              <a:t>o</a:t>
            </a:r>
            <a:r>
              <a:rPr sz="2350" spc="-145" dirty="0">
                <a:latin typeface="Arial"/>
                <a:cs typeface="Arial"/>
              </a:rPr>
              <a:t> </a:t>
            </a:r>
            <a:r>
              <a:rPr sz="2350" spc="-75" dirty="0">
                <a:latin typeface="Arial"/>
                <a:cs typeface="Arial"/>
              </a:rPr>
              <a:t>a</a:t>
            </a:r>
            <a:r>
              <a:rPr sz="2350" spc="-155" dirty="0">
                <a:latin typeface="Arial"/>
                <a:cs typeface="Arial"/>
              </a:rPr>
              <a:t> </a:t>
            </a:r>
            <a:r>
              <a:rPr sz="2350" spc="-215" dirty="0">
                <a:latin typeface="Arial"/>
                <a:cs typeface="Arial"/>
              </a:rPr>
              <a:t>m</a:t>
            </a:r>
            <a:r>
              <a:rPr sz="2350" spc="-70" dirty="0">
                <a:latin typeface="Arial"/>
                <a:cs typeface="Arial"/>
              </a:rPr>
              <a:t>i</a:t>
            </a:r>
            <a:r>
              <a:rPr sz="2350" spc="-145" dirty="0">
                <a:latin typeface="Arial"/>
                <a:cs typeface="Arial"/>
              </a:rPr>
              <a:t>n</a:t>
            </a:r>
            <a:r>
              <a:rPr sz="2350" spc="-60" dirty="0">
                <a:latin typeface="Arial"/>
                <a:cs typeface="Arial"/>
              </a:rPr>
              <a:t>i</a:t>
            </a:r>
            <a:r>
              <a:rPr sz="2350" spc="-225" dirty="0">
                <a:latin typeface="Arial"/>
                <a:cs typeface="Arial"/>
              </a:rPr>
              <a:t>m</a:t>
            </a:r>
            <a:r>
              <a:rPr sz="2350" spc="-145" dirty="0">
                <a:latin typeface="Arial"/>
                <a:cs typeface="Arial"/>
              </a:rPr>
              <a:t>u</a:t>
            </a:r>
            <a:r>
              <a:rPr sz="2350" spc="-110" dirty="0">
                <a:latin typeface="Arial"/>
                <a:cs typeface="Arial"/>
              </a:rPr>
              <a:t>m</a:t>
            </a:r>
            <a:r>
              <a:rPr sz="2350" spc="-190" dirty="0">
                <a:latin typeface="Arial"/>
                <a:cs typeface="Arial"/>
              </a:rPr>
              <a:t> </a:t>
            </a:r>
            <a:r>
              <a:rPr sz="2350" spc="-145" dirty="0">
                <a:latin typeface="Arial"/>
                <a:cs typeface="Arial"/>
              </a:rPr>
              <a:t>o</a:t>
            </a:r>
            <a:r>
              <a:rPr sz="2350" spc="-40" dirty="0">
                <a:latin typeface="Arial"/>
                <a:cs typeface="Arial"/>
              </a:rPr>
              <a:t>f  </a:t>
            </a:r>
            <a:r>
              <a:rPr sz="2350" spc="-145" dirty="0">
                <a:latin typeface="Arial"/>
                <a:cs typeface="Arial"/>
              </a:rPr>
              <a:t>o</a:t>
            </a:r>
            <a:r>
              <a:rPr sz="2350" spc="-155" dirty="0">
                <a:latin typeface="Arial"/>
                <a:cs typeface="Arial"/>
              </a:rPr>
              <a:t>n</a:t>
            </a:r>
            <a:r>
              <a:rPr sz="2350" spc="-75" dirty="0">
                <a:latin typeface="Arial"/>
                <a:cs typeface="Arial"/>
              </a:rPr>
              <a:t>e</a:t>
            </a:r>
            <a:r>
              <a:rPr sz="2350" spc="-150" dirty="0">
                <a:latin typeface="Arial"/>
                <a:cs typeface="Arial"/>
              </a:rPr>
              <a:t> </a:t>
            </a:r>
            <a:r>
              <a:rPr sz="2350" spc="-140" dirty="0">
                <a:latin typeface="Arial"/>
                <a:cs typeface="Arial"/>
              </a:rPr>
              <a:t>a</a:t>
            </a:r>
            <a:r>
              <a:rPr sz="2350" spc="-155" dirty="0">
                <a:latin typeface="Arial"/>
                <a:cs typeface="Arial"/>
              </a:rPr>
              <a:t>n</a:t>
            </a:r>
            <a:r>
              <a:rPr sz="2350" spc="-75" dirty="0">
                <a:latin typeface="Arial"/>
                <a:cs typeface="Arial"/>
              </a:rPr>
              <a:t>d</a:t>
            </a:r>
            <a:r>
              <a:rPr sz="2350" spc="-150" dirty="0">
                <a:latin typeface="Arial"/>
                <a:cs typeface="Arial"/>
              </a:rPr>
              <a:t> </a:t>
            </a:r>
            <a:r>
              <a:rPr sz="2350" spc="-75" dirty="0">
                <a:latin typeface="Arial"/>
                <a:cs typeface="Arial"/>
              </a:rPr>
              <a:t>a</a:t>
            </a:r>
            <a:r>
              <a:rPr sz="2350" spc="-155" dirty="0">
                <a:latin typeface="Arial"/>
                <a:cs typeface="Arial"/>
              </a:rPr>
              <a:t> </a:t>
            </a:r>
            <a:r>
              <a:rPr sz="2350" spc="-215" dirty="0">
                <a:latin typeface="Arial"/>
                <a:cs typeface="Arial"/>
              </a:rPr>
              <a:t>m</a:t>
            </a:r>
            <a:r>
              <a:rPr sz="2350" spc="-155" dirty="0">
                <a:latin typeface="Arial"/>
                <a:cs typeface="Arial"/>
              </a:rPr>
              <a:t>a</a:t>
            </a:r>
            <a:r>
              <a:rPr sz="2350" spc="-135" dirty="0">
                <a:latin typeface="Arial"/>
                <a:cs typeface="Arial"/>
              </a:rPr>
              <a:t>x</a:t>
            </a:r>
            <a:r>
              <a:rPr sz="2350" spc="-70" dirty="0">
                <a:latin typeface="Arial"/>
                <a:cs typeface="Arial"/>
              </a:rPr>
              <a:t>i</a:t>
            </a:r>
            <a:r>
              <a:rPr sz="2350" spc="-215" dirty="0">
                <a:latin typeface="Arial"/>
                <a:cs typeface="Arial"/>
              </a:rPr>
              <a:t>m</a:t>
            </a:r>
            <a:r>
              <a:rPr sz="2350" spc="-140" dirty="0">
                <a:latin typeface="Arial"/>
                <a:cs typeface="Arial"/>
              </a:rPr>
              <a:t>u</a:t>
            </a:r>
            <a:r>
              <a:rPr sz="2350" spc="-110" dirty="0">
                <a:latin typeface="Arial"/>
                <a:cs typeface="Arial"/>
              </a:rPr>
              <a:t>m</a:t>
            </a:r>
            <a:r>
              <a:rPr sz="2350" spc="-200" dirty="0">
                <a:latin typeface="Arial"/>
                <a:cs typeface="Arial"/>
              </a:rPr>
              <a:t> </a:t>
            </a:r>
            <a:r>
              <a:rPr sz="2350" spc="-145" dirty="0">
                <a:latin typeface="Arial"/>
                <a:cs typeface="Arial"/>
              </a:rPr>
              <a:t>o</a:t>
            </a:r>
            <a:r>
              <a:rPr sz="2350" spc="-40" dirty="0">
                <a:latin typeface="Arial"/>
                <a:cs typeface="Arial"/>
              </a:rPr>
              <a:t>f</a:t>
            </a:r>
            <a:r>
              <a:rPr sz="2350" spc="-125" dirty="0">
                <a:latin typeface="Arial"/>
                <a:cs typeface="Arial"/>
              </a:rPr>
              <a:t> </a:t>
            </a:r>
            <a:r>
              <a:rPr sz="2350" spc="-215" dirty="0">
                <a:latin typeface="Arial"/>
                <a:cs typeface="Arial"/>
              </a:rPr>
              <a:t>m</a:t>
            </a:r>
            <a:r>
              <a:rPr sz="2350" spc="-155" dirty="0">
                <a:latin typeface="Arial"/>
                <a:cs typeface="Arial"/>
              </a:rPr>
              <a:t>a</a:t>
            </a:r>
            <a:r>
              <a:rPr sz="2350" spc="-140" dirty="0">
                <a:latin typeface="Arial"/>
                <a:cs typeface="Arial"/>
              </a:rPr>
              <a:t>n</a:t>
            </a:r>
            <a:r>
              <a:rPr sz="2350" spc="-70" dirty="0">
                <a:latin typeface="Arial"/>
                <a:cs typeface="Arial"/>
              </a:rPr>
              <a:t>y</a:t>
            </a:r>
            <a:r>
              <a:rPr sz="2350" spc="-160" dirty="0">
                <a:latin typeface="Arial"/>
                <a:cs typeface="Arial"/>
              </a:rPr>
              <a:t> </a:t>
            </a:r>
            <a:r>
              <a:rPr sz="2350" spc="-60" dirty="0">
                <a:latin typeface="Arial"/>
                <a:cs typeface="Arial"/>
              </a:rPr>
              <a:t>i</a:t>
            </a:r>
            <a:r>
              <a:rPr sz="2350" spc="-155" dirty="0">
                <a:latin typeface="Arial"/>
                <a:cs typeface="Arial"/>
              </a:rPr>
              <a:t>n</a:t>
            </a:r>
            <a:r>
              <a:rPr sz="2350" spc="-135" dirty="0">
                <a:latin typeface="Arial"/>
                <a:cs typeface="Arial"/>
              </a:rPr>
              <a:t>s</a:t>
            </a:r>
            <a:r>
              <a:rPr sz="2350" spc="-90" dirty="0">
                <a:latin typeface="Arial"/>
                <a:cs typeface="Arial"/>
              </a:rPr>
              <a:t>t</a:t>
            </a:r>
            <a:r>
              <a:rPr sz="2350" spc="-145" dirty="0">
                <a:latin typeface="Arial"/>
                <a:cs typeface="Arial"/>
              </a:rPr>
              <a:t>an</a:t>
            </a:r>
            <a:r>
              <a:rPr sz="2350" spc="-150" dirty="0">
                <a:latin typeface="Arial"/>
                <a:cs typeface="Arial"/>
              </a:rPr>
              <a:t>c</a:t>
            </a:r>
            <a:r>
              <a:rPr sz="2350" spc="-140" dirty="0">
                <a:latin typeface="Arial"/>
                <a:cs typeface="Arial"/>
              </a:rPr>
              <a:t>e</a:t>
            </a:r>
            <a:r>
              <a:rPr sz="2350" spc="-70" dirty="0">
                <a:latin typeface="Arial"/>
                <a:cs typeface="Arial"/>
              </a:rPr>
              <a:t>s</a:t>
            </a:r>
            <a:r>
              <a:rPr sz="2350" spc="-150" dirty="0">
                <a:latin typeface="Arial"/>
                <a:cs typeface="Arial"/>
              </a:rPr>
              <a:t> </a:t>
            </a:r>
            <a:r>
              <a:rPr sz="2350" spc="-155" dirty="0">
                <a:latin typeface="Arial"/>
                <a:cs typeface="Arial"/>
              </a:rPr>
              <a:t>o</a:t>
            </a:r>
            <a:r>
              <a:rPr sz="2350" spc="-40" dirty="0">
                <a:latin typeface="Arial"/>
                <a:cs typeface="Arial"/>
              </a:rPr>
              <a:t>f</a:t>
            </a:r>
            <a:r>
              <a:rPr sz="2350" spc="-125" dirty="0">
                <a:latin typeface="Arial"/>
                <a:cs typeface="Arial"/>
              </a:rPr>
              <a:t> </a:t>
            </a:r>
            <a:r>
              <a:rPr sz="2350" spc="-90" dirty="0">
                <a:latin typeface="Arial"/>
                <a:cs typeface="Arial"/>
              </a:rPr>
              <a:t>B</a:t>
            </a:r>
            <a:endParaRPr sz="2350">
              <a:latin typeface="Arial"/>
              <a:cs typeface="Arial"/>
            </a:endParaRPr>
          </a:p>
        </p:txBody>
      </p:sp>
      <p:sp>
        <p:nvSpPr>
          <p:cNvPr id="20" name="object 20"/>
          <p:cNvSpPr txBox="1"/>
          <p:nvPr/>
        </p:nvSpPr>
        <p:spPr>
          <a:xfrm>
            <a:off x="4804410" y="4730751"/>
            <a:ext cx="5340985" cy="723147"/>
          </a:xfrm>
          <a:prstGeom prst="rect">
            <a:avLst/>
          </a:prstGeom>
        </p:spPr>
        <p:txBody>
          <a:bodyPr vert="horz" wrap="square" lIns="0" tIns="8890" rIns="0" bIns="0" rtlCol="0">
            <a:spAutoFit/>
          </a:bodyPr>
          <a:lstStyle/>
          <a:p>
            <a:pPr marL="12700" marR="5080">
              <a:lnSpc>
                <a:spcPct val="102099"/>
              </a:lnSpc>
              <a:spcBef>
                <a:spcPts val="70"/>
              </a:spcBef>
            </a:pPr>
            <a:r>
              <a:rPr sz="2350" spc="-185" dirty="0">
                <a:latin typeface="Arial"/>
                <a:cs typeface="Arial"/>
              </a:rPr>
              <a:t>E</a:t>
            </a:r>
            <a:r>
              <a:rPr sz="2350" spc="-145" dirty="0">
                <a:latin typeface="Arial"/>
                <a:cs typeface="Arial"/>
              </a:rPr>
              <a:t>a</a:t>
            </a:r>
            <a:r>
              <a:rPr sz="2350" spc="-150" dirty="0">
                <a:latin typeface="Arial"/>
                <a:cs typeface="Arial"/>
              </a:rPr>
              <a:t>c</a:t>
            </a:r>
            <a:r>
              <a:rPr sz="2350" spc="-75" dirty="0">
                <a:latin typeface="Arial"/>
                <a:cs typeface="Arial"/>
              </a:rPr>
              <a:t>h</a:t>
            </a:r>
            <a:r>
              <a:rPr sz="2350" spc="-155" dirty="0">
                <a:latin typeface="Arial"/>
                <a:cs typeface="Arial"/>
              </a:rPr>
              <a:t> </a:t>
            </a:r>
            <a:r>
              <a:rPr sz="2350" spc="-60" dirty="0">
                <a:latin typeface="Arial"/>
                <a:cs typeface="Arial"/>
              </a:rPr>
              <a:t>i</a:t>
            </a:r>
            <a:r>
              <a:rPr sz="2350" spc="-145" dirty="0">
                <a:latin typeface="Arial"/>
                <a:cs typeface="Arial"/>
              </a:rPr>
              <a:t>n</a:t>
            </a:r>
            <a:r>
              <a:rPr sz="2350" spc="-150" dirty="0">
                <a:latin typeface="Arial"/>
                <a:cs typeface="Arial"/>
              </a:rPr>
              <a:t>s</a:t>
            </a:r>
            <a:r>
              <a:rPr sz="2350" spc="-80" dirty="0">
                <a:latin typeface="Arial"/>
                <a:cs typeface="Arial"/>
              </a:rPr>
              <a:t>t</a:t>
            </a:r>
            <a:r>
              <a:rPr sz="2350" spc="-155" dirty="0">
                <a:latin typeface="Arial"/>
                <a:cs typeface="Arial"/>
              </a:rPr>
              <a:t>a</a:t>
            </a:r>
            <a:r>
              <a:rPr sz="2350" spc="-140" dirty="0">
                <a:latin typeface="Arial"/>
                <a:cs typeface="Arial"/>
              </a:rPr>
              <a:t>n</a:t>
            </a:r>
            <a:r>
              <a:rPr sz="2350" spc="-155" dirty="0">
                <a:latin typeface="Arial"/>
                <a:cs typeface="Arial"/>
              </a:rPr>
              <a:t>c</a:t>
            </a:r>
            <a:r>
              <a:rPr sz="2350" spc="-75" dirty="0">
                <a:latin typeface="Arial"/>
                <a:cs typeface="Arial"/>
              </a:rPr>
              <a:t>e</a:t>
            </a:r>
            <a:r>
              <a:rPr sz="2350" spc="-150" dirty="0">
                <a:latin typeface="Arial"/>
                <a:cs typeface="Arial"/>
              </a:rPr>
              <a:t> </a:t>
            </a:r>
            <a:r>
              <a:rPr sz="2350" spc="-145" dirty="0">
                <a:latin typeface="Arial"/>
                <a:cs typeface="Arial"/>
              </a:rPr>
              <a:t>o</a:t>
            </a:r>
            <a:r>
              <a:rPr sz="2350" spc="-40" dirty="0">
                <a:latin typeface="Arial"/>
                <a:cs typeface="Arial"/>
              </a:rPr>
              <a:t>f</a:t>
            </a:r>
            <a:r>
              <a:rPr sz="2350" spc="-125" dirty="0">
                <a:latin typeface="Arial"/>
                <a:cs typeface="Arial"/>
              </a:rPr>
              <a:t> </a:t>
            </a:r>
            <a:r>
              <a:rPr sz="2350" spc="-90" dirty="0">
                <a:latin typeface="Arial"/>
                <a:cs typeface="Arial"/>
              </a:rPr>
              <a:t>B</a:t>
            </a:r>
            <a:r>
              <a:rPr sz="2350" spc="-180" dirty="0">
                <a:latin typeface="Arial"/>
                <a:cs typeface="Arial"/>
              </a:rPr>
              <a:t> </a:t>
            </a:r>
            <a:r>
              <a:rPr sz="2350" spc="-60" dirty="0">
                <a:latin typeface="Arial"/>
                <a:cs typeface="Arial"/>
              </a:rPr>
              <a:t>i</a:t>
            </a:r>
            <a:r>
              <a:rPr sz="2350" spc="-70" dirty="0">
                <a:latin typeface="Arial"/>
                <a:cs typeface="Arial"/>
              </a:rPr>
              <a:t>s</a:t>
            </a:r>
            <a:r>
              <a:rPr sz="2350" spc="-165" dirty="0">
                <a:latin typeface="Arial"/>
                <a:cs typeface="Arial"/>
              </a:rPr>
              <a:t> </a:t>
            </a:r>
            <a:r>
              <a:rPr sz="2350" spc="-80" dirty="0">
                <a:latin typeface="Arial"/>
                <a:cs typeface="Arial"/>
              </a:rPr>
              <a:t>r</a:t>
            </a:r>
            <a:r>
              <a:rPr sz="2350" spc="-145" dirty="0">
                <a:latin typeface="Arial"/>
                <a:cs typeface="Arial"/>
              </a:rPr>
              <a:t>e</a:t>
            </a:r>
            <a:r>
              <a:rPr sz="2350" spc="-70" dirty="0">
                <a:latin typeface="Arial"/>
                <a:cs typeface="Arial"/>
              </a:rPr>
              <a:t>l</a:t>
            </a:r>
            <a:r>
              <a:rPr sz="2350" spc="-145" dirty="0">
                <a:latin typeface="Arial"/>
                <a:cs typeface="Arial"/>
              </a:rPr>
              <a:t>a</a:t>
            </a:r>
            <a:r>
              <a:rPr sz="2350" spc="-80" dirty="0">
                <a:latin typeface="Arial"/>
                <a:cs typeface="Arial"/>
              </a:rPr>
              <a:t>t</a:t>
            </a:r>
            <a:r>
              <a:rPr sz="2350" spc="-145" dirty="0">
                <a:latin typeface="Arial"/>
                <a:cs typeface="Arial"/>
              </a:rPr>
              <a:t>e</a:t>
            </a:r>
            <a:r>
              <a:rPr sz="2350" spc="-75" dirty="0">
                <a:latin typeface="Arial"/>
                <a:cs typeface="Arial"/>
              </a:rPr>
              <a:t>d</a:t>
            </a:r>
            <a:r>
              <a:rPr sz="2350" spc="-145" dirty="0">
                <a:latin typeface="Arial"/>
                <a:cs typeface="Arial"/>
              </a:rPr>
              <a:t> </a:t>
            </a:r>
            <a:r>
              <a:rPr sz="2350" spc="-90" dirty="0">
                <a:latin typeface="Arial"/>
                <a:cs typeface="Arial"/>
              </a:rPr>
              <a:t>t</a:t>
            </a:r>
            <a:r>
              <a:rPr sz="2350" spc="-75" dirty="0">
                <a:latin typeface="Arial"/>
                <a:cs typeface="Arial"/>
              </a:rPr>
              <a:t>o</a:t>
            </a:r>
            <a:r>
              <a:rPr sz="2350" spc="-145" dirty="0">
                <a:latin typeface="Arial"/>
                <a:cs typeface="Arial"/>
              </a:rPr>
              <a:t> </a:t>
            </a:r>
            <a:r>
              <a:rPr sz="2350" spc="-75" dirty="0">
                <a:latin typeface="Arial"/>
                <a:cs typeface="Arial"/>
              </a:rPr>
              <a:t>a</a:t>
            </a:r>
            <a:r>
              <a:rPr sz="2350" spc="-155" dirty="0">
                <a:latin typeface="Arial"/>
                <a:cs typeface="Arial"/>
              </a:rPr>
              <a:t> </a:t>
            </a:r>
            <a:r>
              <a:rPr sz="2350" spc="-215" dirty="0">
                <a:latin typeface="Arial"/>
                <a:cs typeface="Arial"/>
              </a:rPr>
              <a:t>m</a:t>
            </a:r>
            <a:r>
              <a:rPr sz="2350" spc="-70" dirty="0">
                <a:latin typeface="Arial"/>
                <a:cs typeface="Arial"/>
              </a:rPr>
              <a:t>i</a:t>
            </a:r>
            <a:r>
              <a:rPr sz="2350" spc="-145" dirty="0">
                <a:latin typeface="Arial"/>
                <a:cs typeface="Arial"/>
              </a:rPr>
              <a:t>n</a:t>
            </a:r>
            <a:r>
              <a:rPr sz="2350" spc="-60" dirty="0">
                <a:latin typeface="Arial"/>
                <a:cs typeface="Arial"/>
              </a:rPr>
              <a:t>i</a:t>
            </a:r>
            <a:r>
              <a:rPr sz="2350" spc="-225" dirty="0">
                <a:latin typeface="Arial"/>
                <a:cs typeface="Arial"/>
              </a:rPr>
              <a:t>m</a:t>
            </a:r>
            <a:r>
              <a:rPr sz="2350" spc="-145" dirty="0">
                <a:latin typeface="Arial"/>
                <a:cs typeface="Arial"/>
              </a:rPr>
              <a:t>u</a:t>
            </a:r>
            <a:r>
              <a:rPr sz="2350" spc="-110" dirty="0">
                <a:latin typeface="Arial"/>
                <a:cs typeface="Arial"/>
              </a:rPr>
              <a:t>m</a:t>
            </a:r>
            <a:r>
              <a:rPr sz="2350" spc="-190" dirty="0">
                <a:latin typeface="Arial"/>
                <a:cs typeface="Arial"/>
              </a:rPr>
              <a:t> </a:t>
            </a:r>
            <a:r>
              <a:rPr sz="2350" spc="-145" dirty="0">
                <a:latin typeface="Arial"/>
                <a:cs typeface="Arial"/>
              </a:rPr>
              <a:t>o</a:t>
            </a:r>
            <a:r>
              <a:rPr sz="2350" spc="-40" dirty="0">
                <a:latin typeface="Arial"/>
                <a:cs typeface="Arial"/>
              </a:rPr>
              <a:t>f  </a:t>
            </a:r>
            <a:r>
              <a:rPr sz="2350" spc="-150" dirty="0">
                <a:latin typeface="Arial"/>
                <a:cs typeface="Arial"/>
              </a:rPr>
              <a:t>z</a:t>
            </a:r>
            <a:r>
              <a:rPr sz="2350" spc="-145" dirty="0">
                <a:latin typeface="Arial"/>
                <a:cs typeface="Arial"/>
              </a:rPr>
              <a:t>e</a:t>
            </a:r>
            <a:r>
              <a:rPr sz="2350" spc="-80" dirty="0">
                <a:latin typeface="Arial"/>
                <a:cs typeface="Arial"/>
              </a:rPr>
              <a:t>r</a:t>
            </a:r>
            <a:r>
              <a:rPr sz="2350" spc="-75" dirty="0">
                <a:latin typeface="Arial"/>
                <a:cs typeface="Arial"/>
              </a:rPr>
              <a:t>o</a:t>
            </a:r>
            <a:r>
              <a:rPr sz="2350" spc="-155" dirty="0">
                <a:latin typeface="Arial"/>
                <a:cs typeface="Arial"/>
              </a:rPr>
              <a:t> </a:t>
            </a:r>
            <a:r>
              <a:rPr sz="2350" spc="-145" dirty="0">
                <a:latin typeface="Arial"/>
                <a:cs typeface="Arial"/>
              </a:rPr>
              <a:t>an</a:t>
            </a:r>
            <a:r>
              <a:rPr sz="2350" spc="-75" dirty="0">
                <a:latin typeface="Arial"/>
                <a:cs typeface="Arial"/>
              </a:rPr>
              <a:t>d</a:t>
            </a:r>
            <a:r>
              <a:rPr sz="2350" spc="-155" dirty="0">
                <a:latin typeface="Arial"/>
                <a:cs typeface="Arial"/>
              </a:rPr>
              <a:t> </a:t>
            </a:r>
            <a:r>
              <a:rPr sz="2350" spc="-75" dirty="0">
                <a:latin typeface="Arial"/>
                <a:cs typeface="Arial"/>
              </a:rPr>
              <a:t>a</a:t>
            </a:r>
            <a:r>
              <a:rPr sz="2350" spc="-145" dirty="0">
                <a:latin typeface="Arial"/>
                <a:cs typeface="Arial"/>
              </a:rPr>
              <a:t> </a:t>
            </a:r>
            <a:r>
              <a:rPr sz="2350" spc="-225" dirty="0">
                <a:latin typeface="Arial"/>
                <a:cs typeface="Arial"/>
              </a:rPr>
              <a:t>m</a:t>
            </a:r>
            <a:r>
              <a:rPr sz="2350" spc="-140" dirty="0">
                <a:latin typeface="Arial"/>
                <a:cs typeface="Arial"/>
              </a:rPr>
              <a:t>a</a:t>
            </a:r>
            <a:r>
              <a:rPr sz="2350" spc="-155" dirty="0">
                <a:latin typeface="Arial"/>
                <a:cs typeface="Arial"/>
              </a:rPr>
              <a:t>x</a:t>
            </a:r>
            <a:r>
              <a:rPr sz="2350" spc="-70" dirty="0">
                <a:latin typeface="Arial"/>
                <a:cs typeface="Arial"/>
              </a:rPr>
              <a:t>i</a:t>
            </a:r>
            <a:r>
              <a:rPr sz="2350" spc="-215" dirty="0">
                <a:latin typeface="Arial"/>
                <a:cs typeface="Arial"/>
              </a:rPr>
              <a:t>m</a:t>
            </a:r>
            <a:r>
              <a:rPr sz="2350" spc="-140" dirty="0">
                <a:latin typeface="Arial"/>
                <a:cs typeface="Arial"/>
              </a:rPr>
              <a:t>u</a:t>
            </a:r>
            <a:r>
              <a:rPr sz="2350" spc="-110" dirty="0">
                <a:latin typeface="Arial"/>
                <a:cs typeface="Arial"/>
              </a:rPr>
              <a:t>m</a:t>
            </a:r>
            <a:r>
              <a:rPr sz="2350" spc="-200" dirty="0">
                <a:latin typeface="Arial"/>
                <a:cs typeface="Arial"/>
              </a:rPr>
              <a:t> </a:t>
            </a:r>
            <a:r>
              <a:rPr sz="2350" spc="-140" dirty="0">
                <a:latin typeface="Arial"/>
                <a:cs typeface="Arial"/>
              </a:rPr>
              <a:t>o</a:t>
            </a:r>
            <a:r>
              <a:rPr sz="2350" spc="-40" dirty="0">
                <a:latin typeface="Arial"/>
                <a:cs typeface="Arial"/>
              </a:rPr>
              <a:t>f</a:t>
            </a:r>
            <a:r>
              <a:rPr sz="2350" spc="-135" dirty="0">
                <a:latin typeface="Arial"/>
                <a:cs typeface="Arial"/>
              </a:rPr>
              <a:t> </a:t>
            </a:r>
            <a:r>
              <a:rPr sz="2350" spc="-215" dirty="0">
                <a:latin typeface="Arial"/>
                <a:cs typeface="Arial"/>
              </a:rPr>
              <a:t>m</a:t>
            </a:r>
            <a:r>
              <a:rPr sz="2350" spc="-145" dirty="0">
                <a:latin typeface="Arial"/>
                <a:cs typeface="Arial"/>
              </a:rPr>
              <a:t>an</a:t>
            </a:r>
            <a:r>
              <a:rPr sz="2350" spc="-70" dirty="0">
                <a:latin typeface="Arial"/>
                <a:cs typeface="Arial"/>
              </a:rPr>
              <a:t>y</a:t>
            </a:r>
            <a:r>
              <a:rPr sz="2350" spc="-150" dirty="0">
                <a:latin typeface="Arial"/>
                <a:cs typeface="Arial"/>
              </a:rPr>
              <a:t> </a:t>
            </a:r>
            <a:r>
              <a:rPr sz="2350" spc="-70" dirty="0">
                <a:latin typeface="Arial"/>
                <a:cs typeface="Arial"/>
              </a:rPr>
              <a:t>i</a:t>
            </a:r>
            <a:r>
              <a:rPr sz="2350" spc="-145" dirty="0">
                <a:latin typeface="Arial"/>
                <a:cs typeface="Arial"/>
              </a:rPr>
              <a:t>n</a:t>
            </a:r>
            <a:r>
              <a:rPr sz="2350" spc="-150" dirty="0">
                <a:latin typeface="Arial"/>
                <a:cs typeface="Arial"/>
              </a:rPr>
              <a:t>s</a:t>
            </a:r>
            <a:r>
              <a:rPr sz="2350" spc="-80" dirty="0">
                <a:latin typeface="Arial"/>
                <a:cs typeface="Arial"/>
              </a:rPr>
              <a:t>t</a:t>
            </a:r>
            <a:r>
              <a:rPr sz="2350" spc="-155" dirty="0">
                <a:latin typeface="Arial"/>
                <a:cs typeface="Arial"/>
              </a:rPr>
              <a:t>a</a:t>
            </a:r>
            <a:r>
              <a:rPr sz="2350" spc="-140" dirty="0">
                <a:latin typeface="Arial"/>
                <a:cs typeface="Arial"/>
              </a:rPr>
              <a:t>n</a:t>
            </a:r>
            <a:r>
              <a:rPr sz="2350" spc="-155" dirty="0">
                <a:latin typeface="Arial"/>
                <a:cs typeface="Arial"/>
              </a:rPr>
              <a:t>c</a:t>
            </a:r>
            <a:r>
              <a:rPr sz="2350" spc="-140" dirty="0">
                <a:latin typeface="Arial"/>
                <a:cs typeface="Arial"/>
              </a:rPr>
              <a:t>e</a:t>
            </a:r>
            <a:r>
              <a:rPr sz="2350" spc="-70" dirty="0">
                <a:latin typeface="Arial"/>
                <a:cs typeface="Arial"/>
              </a:rPr>
              <a:t>s</a:t>
            </a:r>
            <a:r>
              <a:rPr sz="2350" spc="-150" dirty="0">
                <a:latin typeface="Arial"/>
                <a:cs typeface="Arial"/>
              </a:rPr>
              <a:t> </a:t>
            </a:r>
            <a:r>
              <a:rPr sz="2350" spc="-155" dirty="0">
                <a:latin typeface="Arial"/>
                <a:cs typeface="Arial"/>
              </a:rPr>
              <a:t>o</a:t>
            </a:r>
            <a:r>
              <a:rPr sz="2350" spc="-40" dirty="0">
                <a:latin typeface="Arial"/>
                <a:cs typeface="Arial"/>
              </a:rPr>
              <a:t>f</a:t>
            </a:r>
            <a:r>
              <a:rPr sz="2350" spc="-125" dirty="0">
                <a:latin typeface="Arial"/>
                <a:cs typeface="Arial"/>
              </a:rPr>
              <a:t> </a:t>
            </a:r>
            <a:r>
              <a:rPr sz="2350" spc="-90" dirty="0">
                <a:latin typeface="Arial"/>
                <a:cs typeface="Arial"/>
              </a:rPr>
              <a:t>A</a:t>
            </a:r>
            <a:endParaRPr sz="2350">
              <a:latin typeface="Arial"/>
              <a:cs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0130" y="497840"/>
            <a:ext cx="5026025" cy="695960"/>
          </a:xfrm>
          <a:prstGeom prst="rect">
            <a:avLst/>
          </a:prstGeom>
        </p:spPr>
        <p:txBody>
          <a:bodyPr vert="horz" wrap="square" lIns="0" tIns="12700" rIns="0" bIns="0" rtlCol="0" anchor="ctr">
            <a:spAutoFit/>
          </a:bodyPr>
          <a:lstStyle/>
          <a:p>
            <a:pPr marL="12700">
              <a:lnSpc>
                <a:spcPct val="100000"/>
              </a:lnSpc>
              <a:spcBef>
                <a:spcPts val="100"/>
              </a:spcBef>
            </a:pPr>
            <a:r>
              <a:rPr spc="-5" dirty="0">
                <a:latin typeface="Arial"/>
                <a:cs typeface="Arial"/>
              </a:rPr>
              <a:t>ERD</a:t>
            </a:r>
            <a:r>
              <a:rPr spc="-20" dirty="0">
                <a:latin typeface="Arial"/>
                <a:cs typeface="Arial"/>
              </a:rPr>
              <a:t> </a:t>
            </a:r>
            <a:r>
              <a:rPr spc="-5" dirty="0">
                <a:latin typeface="Arial"/>
                <a:cs typeface="Arial"/>
              </a:rPr>
              <a:t>with</a:t>
            </a:r>
            <a:r>
              <a:rPr spc="-25" dirty="0">
                <a:latin typeface="Arial"/>
                <a:cs typeface="Arial"/>
              </a:rPr>
              <a:t> </a:t>
            </a:r>
            <a:r>
              <a:rPr spc="-5" dirty="0">
                <a:latin typeface="Arial"/>
                <a:cs typeface="Arial"/>
              </a:rPr>
              <a:t>cardinality</a:t>
            </a:r>
          </a:p>
        </p:txBody>
      </p:sp>
      <p:pic>
        <p:nvPicPr>
          <p:cNvPr id="3" name="object 3"/>
          <p:cNvPicPr/>
          <p:nvPr/>
        </p:nvPicPr>
        <p:blipFill>
          <a:blip r:embed="rId2" cstate="print"/>
          <a:stretch>
            <a:fillRect/>
          </a:stretch>
        </p:blipFill>
        <p:spPr>
          <a:xfrm>
            <a:off x="2012335" y="1629759"/>
            <a:ext cx="8190270" cy="482961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77741" y="497840"/>
            <a:ext cx="2634615" cy="695960"/>
          </a:xfrm>
          <a:prstGeom prst="rect">
            <a:avLst/>
          </a:prstGeom>
        </p:spPr>
        <p:txBody>
          <a:bodyPr vert="horz" wrap="square" lIns="0" tIns="12700" rIns="0" bIns="0" rtlCol="0" anchor="ctr">
            <a:spAutoFit/>
          </a:bodyPr>
          <a:lstStyle/>
          <a:p>
            <a:pPr marL="12700">
              <a:lnSpc>
                <a:spcPct val="100000"/>
              </a:lnSpc>
              <a:spcBef>
                <a:spcPts val="100"/>
              </a:spcBef>
            </a:pPr>
            <a:r>
              <a:rPr dirty="0"/>
              <a:t>E</a:t>
            </a:r>
            <a:r>
              <a:rPr spc="-5" dirty="0"/>
              <a:t>xamples</a:t>
            </a:r>
          </a:p>
        </p:txBody>
      </p:sp>
      <p:pic>
        <p:nvPicPr>
          <p:cNvPr id="3" name="object 3"/>
          <p:cNvPicPr/>
          <p:nvPr/>
        </p:nvPicPr>
        <p:blipFill>
          <a:blip r:embed="rId2" cstate="print"/>
          <a:stretch>
            <a:fillRect/>
          </a:stretch>
        </p:blipFill>
        <p:spPr>
          <a:xfrm>
            <a:off x="2111415" y="1532022"/>
            <a:ext cx="7995212" cy="4351421"/>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3801" y="497840"/>
            <a:ext cx="7256145" cy="695960"/>
          </a:xfrm>
          <a:prstGeom prst="rect">
            <a:avLst/>
          </a:prstGeom>
        </p:spPr>
        <p:txBody>
          <a:bodyPr vert="horz" wrap="square" lIns="0" tIns="12700" rIns="0" bIns="0" rtlCol="0" anchor="ctr">
            <a:spAutoFit/>
          </a:bodyPr>
          <a:lstStyle/>
          <a:p>
            <a:pPr marL="12700">
              <a:lnSpc>
                <a:spcPct val="100000"/>
              </a:lnSpc>
              <a:spcBef>
                <a:spcPts val="100"/>
              </a:spcBef>
              <a:tabLst>
                <a:tab pos="4326255" algn="l"/>
              </a:tabLst>
            </a:pPr>
            <a:r>
              <a:rPr dirty="0"/>
              <a:t>E</a:t>
            </a:r>
            <a:r>
              <a:rPr spc="-5" dirty="0"/>
              <a:t>R</a:t>
            </a:r>
            <a:r>
              <a:rPr dirty="0"/>
              <a:t>D </a:t>
            </a:r>
            <a:r>
              <a:rPr spc="-5" dirty="0"/>
              <a:t>f</a:t>
            </a:r>
            <a:r>
              <a:rPr spc="-10" dirty="0"/>
              <a:t>o</a:t>
            </a:r>
            <a:r>
              <a:rPr dirty="0"/>
              <a:t>r</a:t>
            </a:r>
            <a:r>
              <a:rPr spc="-5" dirty="0"/>
              <a:t> Co</a:t>
            </a:r>
            <a:r>
              <a:rPr spc="-10" dirty="0"/>
              <a:t>u</a:t>
            </a:r>
            <a:r>
              <a:rPr dirty="0"/>
              <a:t>r</a:t>
            </a:r>
            <a:r>
              <a:rPr spc="-5" dirty="0"/>
              <a:t>s</a:t>
            </a:r>
            <a:r>
              <a:rPr dirty="0"/>
              <a:t>e	E</a:t>
            </a:r>
            <a:r>
              <a:rPr spc="-5" dirty="0"/>
              <a:t>nrol</a:t>
            </a:r>
            <a:r>
              <a:rPr spc="5" dirty="0"/>
              <a:t>l</a:t>
            </a:r>
            <a:r>
              <a:rPr spc="-5" dirty="0"/>
              <a:t>ment</a:t>
            </a:r>
          </a:p>
        </p:txBody>
      </p:sp>
      <p:pic>
        <p:nvPicPr>
          <p:cNvPr id="3" name="object 3"/>
          <p:cNvPicPr/>
          <p:nvPr/>
        </p:nvPicPr>
        <p:blipFill>
          <a:blip r:embed="rId2" cstate="print"/>
          <a:stretch>
            <a:fillRect/>
          </a:stretch>
        </p:blipFill>
        <p:spPr>
          <a:xfrm>
            <a:off x="2256024" y="1740445"/>
            <a:ext cx="7565767" cy="41793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3855</Words>
  <Application>Microsoft Office PowerPoint</Application>
  <PresentationFormat>Widescreen</PresentationFormat>
  <Paragraphs>356</Paragraphs>
  <Slides>106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Calibri</vt:lpstr>
      <vt:lpstr>Calibri Light</vt:lpstr>
      <vt:lpstr>Helvetica Neue</vt:lpstr>
      <vt:lpstr>Jost</vt:lpstr>
      <vt:lpstr>Symbol</vt:lpstr>
      <vt:lpstr>Times New Roman</vt:lpstr>
      <vt:lpstr>Office Theme</vt:lpstr>
      <vt:lpstr>Relational Database Management System </vt:lpstr>
      <vt:lpstr>What is RDBMS</vt:lpstr>
      <vt:lpstr>How it works</vt:lpstr>
      <vt:lpstr>Brief History of RDBMS  </vt:lpstr>
      <vt:lpstr>Difference Between DBMS and RDBMS </vt:lpstr>
      <vt:lpstr>Difference Between DBMS and RDBMS</vt:lpstr>
      <vt:lpstr>Difference Between DBMS and RDBMS</vt:lpstr>
      <vt:lpstr>What is a table?</vt:lpstr>
      <vt:lpstr>What is a table?</vt:lpstr>
      <vt:lpstr>What is a field?</vt:lpstr>
      <vt:lpstr>What is a Row or Record?</vt:lpstr>
      <vt:lpstr>What is a Column ?</vt:lpstr>
      <vt:lpstr>What is NULL Value?</vt:lpstr>
      <vt:lpstr>Database Keys</vt:lpstr>
      <vt:lpstr>Keys in Database</vt:lpstr>
      <vt:lpstr>Types Of Keys</vt:lpstr>
      <vt:lpstr>Super Key</vt:lpstr>
      <vt:lpstr>Candidate Key</vt:lpstr>
      <vt:lpstr>Primary Key</vt:lpstr>
      <vt:lpstr>Alternate Key</vt:lpstr>
      <vt:lpstr>Composite/Compound Key</vt:lpstr>
      <vt:lpstr>Foreign Key</vt:lpstr>
      <vt:lpstr>Foreign Key</vt:lpstr>
      <vt:lpstr>Difference Between Primary Key and Foreign Key</vt:lpstr>
      <vt:lpstr>PowerPoint Presentation</vt:lpstr>
      <vt:lpstr>PowerPoint Presentation</vt:lpstr>
      <vt:lpstr>Normalization</vt:lpstr>
      <vt:lpstr>Normalization of Database</vt:lpstr>
      <vt:lpstr>Why do we Normalize?</vt:lpstr>
      <vt:lpstr>Anomalies in DBMS</vt:lpstr>
      <vt:lpstr>Anomalies in DBMS</vt:lpstr>
      <vt:lpstr>PowerPoint Presentation</vt:lpstr>
      <vt:lpstr>PowerPoint Presentation</vt:lpstr>
      <vt:lpstr>Update Anomaly </vt:lpstr>
      <vt:lpstr>PowerPoint Presentation</vt:lpstr>
      <vt:lpstr>PowerPoint Presentation</vt:lpstr>
      <vt:lpstr>Insert Anomaly</vt:lpstr>
      <vt:lpstr>Delete Anomaly</vt:lpstr>
      <vt:lpstr>Normalization</vt:lpstr>
      <vt:lpstr>First Normal Form (1NF)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Second Normal Form (2NF)</vt:lpstr>
      <vt:lpstr>PowerPoint Presentation</vt:lpstr>
      <vt:lpstr>PowerPoint Presentation</vt:lpstr>
      <vt:lpstr>Second Normal Form (2NF)</vt:lpstr>
      <vt:lpstr>Second Normal Form (2NF)</vt:lpstr>
      <vt:lpstr>Second Normal Form (2NF)</vt:lpstr>
      <vt:lpstr>Second Normal Form (2NF)</vt:lpstr>
      <vt:lpstr>Third Normal Form (3NF)</vt:lpstr>
      <vt:lpstr>PowerPoint Presentation</vt:lpstr>
      <vt:lpstr>Third Normal Form (3NF)</vt:lpstr>
      <vt:lpstr>Third Normal Form (3NF)</vt:lpstr>
      <vt:lpstr>Third Normal Form (3NF)</vt:lpstr>
      <vt:lpstr>Third Normal Form (3NF)</vt:lpstr>
      <vt:lpstr>Normalization : Overview</vt:lpstr>
      <vt:lpstr>ACID</vt:lpstr>
      <vt:lpstr>ACID</vt:lpstr>
      <vt:lpstr>ACID, Defined </vt:lpstr>
      <vt:lpstr>ACID, Defined </vt:lpstr>
      <vt:lpstr>ACID, Defined</vt:lpstr>
      <vt:lpstr>ACID, Defined</vt:lpstr>
      <vt:lpstr>Entity Relationship Diagram  (ERD)</vt:lpstr>
      <vt:lpstr>Database Model</vt:lpstr>
      <vt:lpstr>Entity Relationship Diagram (ERD)</vt:lpstr>
      <vt:lpstr>Purposes of ERD</vt:lpstr>
      <vt:lpstr>Components of an ERD</vt:lpstr>
      <vt:lpstr>Classification of Relationship</vt:lpstr>
      <vt:lpstr>Cardinality Constraints</vt:lpstr>
      <vt:lpstr>Cardinality Constraints (Contd.)</vt:lpstr>
      <vt:lpstr>Cardinality Constraints (Contd.)</vt:lpstr>
      <vt:lpstr>Cardinality Constraints Example</vt:lpstr>
      <vt:lpstr>Cardinality Constraints Example (Contd.)</vt:lpstr>
      <vt:lpstr>General Steps to create an ERD</vt:lpstr>
      <vt:lpstr>Steps in building an ERD</vt:lpstr>
      <vt:lpstr>Developing an ERD</vt:lpstr>
      <vt:lpstr>A Simple Example</vt:lpstr>
      <vt:lpstr>Identify entities</vt:lpstr>
      <vt:lpstr>Find Relationships</vt:lpstr>
      <vt:lpstr>Find Relationships (Contd.)</vt:lpstr>
      <vt:lpstr>Identified Relationships</vt:lpstr>
      <vt:lpstr>Draw Rough ERD</vt:lpstr>
      <vt:lpstr>Drawing Rough ERD (Contd.)</vt:lpstr>
      <vt:lpstr>Drawing Rough ERD (Contd.)</vt:lpstr>
      <vt:lpstr>Drawing Rough ERD (Contd.)</vt:lpstr>
      <vt:lpstr>Fill in Cardinality</vt:lpstr>
      <vt:lpstr>Fill in Cardinality (Contd.)</vt:lpstr>
      <vt:lpstr>Cardinality Notation</vt:lpstr>
      <vt:lpstr>Cardinality Examples</vt:lpstr>
      <vt:lpstr>ERD with cardinality</vt:lpstr>
      <vt:lpstr>Examples</vt:lpstr>
      <vt:lpstr>ERD for Course Enrollment</vt:lpstr>
      <vt:lpstr>ERD for Course Registration</vt:lpstr>
      <vt:lpstr>Rough ERD Plus Primary Keys</vt:lpstr>
      <vt:lpstr>Identify Attributes</vt:lpstr>
      <vt:lpstr>Map Attributes</vt:lpstr>
      <vt:lpstr>Map Attributes (Contd.)</vt:lpstr>
      <vt:lpstr>Draw Fully Attributed ERD</vt:lpstr>
      <vt:lpstr>Check ERD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 Management System </dc:title>
  <dc:creator>Sujata Batra</dc:creator>
  <cp:lastModifiedBy>Sujata Batra</cp:lastModifiedBy>
  <cp:revision>59</cp:revision>
  <dcterms:created xsi:type="dcterms:W3CDTF">2021-06-06T23:07:20Z</dcterms:created>
  <dcterms:modified xsi:type="dcterms:W3CDTF">2021-06-20T18:17:23Z</dcterms:modified>
</cp:coreProperties>
</file>